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8"/>
  </p:notesMasterIdLst>
  <p:sldIdLst>
    <p:sldId id="256" r:id="rId3"/>
    <p:sldId id="352" r:id="rId4"/>
    <p:sldId id="299" r:id="rId5"/>
    <p:sldId id="300" r:id="rId6"/>
    <p:sldId id="360" r:id="rId7"/>
    <p:sldId id="353" r:id="rId8"/>
    <p:sldId id="354" r:id="rId9"/>
    <p:sldId id="331" r:id="rId10"/>
    <p:sldId id="370" r:id="rId11"/>
    <p:sldId id="333" r:id="rId12"/>
    <p:sldId id="367" r:id="rId13"/>
    <p:sldId id="319" r:id="rId14"/>
    <p:sldId id="365" r:id="rId15"/>
    <p:sldId id="363" r:id="rId16"/>
    <p:sldId id="364" r:id="rId17"/>
    <p:sldId id="368" r:id="rId18"/>
    <p:sldId id="320" r:id="rId19"/>
    <p:sldId id="315" r:id="rId20"/>
    <p:sldId id="316" r:id="rId21"/>
    <p:sldId id="317" r:id="rId22"/>
    <p:sldId id="359" r:id="rId23"/>
    <p:sldId id="369" r:id="rId24"/>
    <p:sldId id="308" r:id="rId25"/>
    <p:sldId id="309" r:id="rId26"/>
    <p:sldId id="366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4296" autoAdjust="0"/>
  </p:normalViewPr>
  <p:slideViewPr>
    <p:cSldViewPr snapToGrid="0">
      <p:cViewPr varScale="1">
        <p:scale>
          <a:sx n="107" d="100"/>
          <a:sy n="107" d="100"/>
        </p:scale>
        <p:origin x="192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AC4DB-AC53-464A-A010-67CFC1EB9218}" type="datetimeFigureOut">
              <a:rPr lang="zh-TW" altLang="en-US" smtClean="0"/>
              <a:t>2024/11/3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A2BAA-8461-4F8F-869F-34C8BC24CC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552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9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9939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D8264-AE11-5D06-B1D4-C17C2367F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6B9EF0-6FBF-E1EE-0CD8-560859FEE3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6815D2-2694-043D-B50F-3461B9ABC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F9FAF-5CFA-8506-C9AE-2883647FFF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A2BAA-8461-4F8F-869F-34C8BC24CCB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264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8679D-97DE-4CAE-8EAE-26AA9E6AA76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6776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>
          <a:extLst>
            <a:ext uri="{FF2B5EF4-FFF2-40B4-BE49-F238E27FC236}">
              <a16:creationId xmlns:a16="http://schemas.microsoft.com/office/drawing/2014/main" id="{B3A10BAC-4D2B-E295-6C9D-978E54DCF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>
            <a:extLst>
              <a:ext uri="{FF2B5EF4-FFF2-40B4-BE49-F238E27FC236}">
                <a16:creationId xmlns:a16="http://schemas.microsoft.com/office/drawing/2014/main" id="{1CC8CF37-0E70-CF7C-9E83-6FF80F558D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1" name="Shape 131">
            <a:extLst>
              <a:ext uri="{FF2B5EF4-FFF2-40B4-BE49-F238E27FC236}">
                <a16:creationId xmlns:a16="http://schemas.microsoft.com/office/drawing/2014/main" id="{430ECA34-1209-0D35-C9BC-85912BB10F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7204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>
          <a:extLst>
            <a:ext uri="{FF2B5EF4-FFF2-40B4-BE49-F238E27FC236}">
              <a16:creationId xmlns:a16="http://schemas.microsoft.com/office/drawing/2014/main" id="{4728A321-3C2C-7107-BC1E-DAFDB6E7C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>
            <a:extLst>
              <a:ext uri="{FF2B5EF4-FFF2-40B4-BE49-F238E27FC236}">
                <a16:creationId xmlns:a16="http://schemas.microsoft.com/office/drawing/2014/main" id="{01A73676-A76E-7A47-3C8C-6F9DA757C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1" name="Shape 131">
            <a:extLst>
              <a:ext uri="{FF2B5EF4-FFF2-40B4-BE49-F238E27FC236}">
                <a16:creationId xmlns:a16="http://schemas.microsoft.com/office/drawing/2014/main" id="{BE58C93C-8F5A-A9FD-8848-ACBA6D94F4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7676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>
          <a:extLst>
            <a:ext uri="{FF2B5EF4-FFF2-40B4-BE49-F238E27FC236}">
              <a16:creationId xmlns:a16="http://schemas.microsoft.com/office/drawing/2014/main" id="{6F49920F-7E38-AA69-4814-42E8B5ECC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>
            <a:extLst>
              <a:ext uri="{FF2B5EF4-FFF2-40B4-BE49-F238E27FC236}">
                <a16:creationId xmlns:a16="http://schemas.microsoft.com/office/drawing/2014/main" id="{FEFA8C57-14E1-FD3D-A907-CAC74A86CE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1" name="Shape 131">
            <a:extLst>
              <a:ext uri="{FF2B5EF4-FFF2-40B4-BE49-F238E27FC236}">
                <a16:creationId xmlns:a16="http://schemas.microsoft.com/office/drawing/2014/main" id="{42B42423-3FC7-E090-867C-26E512DD61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2236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A2BAA-8461-4F8F-869F-34C8BC24CCB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006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A2BAA-8461-4F8F-869F-34C8BC24CCB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741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0606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501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997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0421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4403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7342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3656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6979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3509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1231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2532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541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2024/11/3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775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2024/11/3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1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2024/11/3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5476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2024/11/3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052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2024/11/3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9653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2024/11/3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449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13167-8027-453D-ADF8-EB2D8D65777F}" type="datetimeFigureOut">
              <a:rPr lang="zh-TW" altLang="en-US" smtClean="0"/>
              <a:t>2024/11/3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3769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45802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0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50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11" Type="http://schemas.openxmlformats.org/officeDocument/2006/relationships/image" Target="../media/image410.png"/><Relationship Id="rId5" Type="http://schemas.openxmlformats.org/officeDocument/2006/relationships/image" Target="../media/image49.PNG"/><Relationship Id="rId10" Type="http://schemas.openxmlformats.org/officeDocument/2006/relationships/image" Target="../media/image400.png"/><Relationship Id="rId4" Type="http://schemas.openxmlformats.org/officeDocument/2006/relationships/image" Target="../media/image51.PNG"/><Relationship Id="rId9" Type="http://schemas.openxmlformats.org/officeDocument/2006/relationships/image" Target="../media/image39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eixin_46471983/article/details/12203849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g"/><Relationship Id="rId7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5" Type="http://schemas.openxmlformats.org/officeDocument/2006/relationships/image" Target="../media/image16.jpg"/><Relationship Id="rId10" Type="http://schemas.openxmlformats.org/officeDocument/2006/relationships/image" Target="../media/image20.png"/><Relationship Id="rId4" Type="http://schemas.openxmlformats.org/officeDocument/2006/relationships/image" Target="../media/image15.jp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b" anchorCtr="0">
            <a:noAutofit/>
          </a:bodyPr>
          <a:lstStyle/>
          <a:p>
            <a:pPr>
              <a:buSzPct val="25000"/>
            </a:pPr>
            <a:r>
              <a:rPr lang="zh-TW" altLang="en-US" sz="2700" b="1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  <a:sym typeface="Arial"/>
              </a:rPr>
              <a:t>影像處理、電腦視覺及深度學習概論</a:t>
            </a:r>
            <a:br>
              <a:rPr lang="en-US" altLang="zh-TW" sz="2700" b="1" dirty="0">
                <a:ea typeface="Arial"/>
                <a:cs typeface="Arial"/>
                <a:sym typeface="Arial"/>
              </a:rPr>
            </a:br>
            <a:r>
              <a:rPr lang="zh-TW" altLang="en-US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(Introduction to Image Processing, </a:t>
            </a:r>
            <a:br>
              <a:rPr lang="en-US" altLang="zh-TW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en-US" altLang="zh-TW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Computer Vision and Deep Learning)</a:t>
            </a:r>
            <a:br>
              <a:rPr lang="zh-TW" altLang="en-US" sz="27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br>
              <a:rPr lang="zh-TW" altLang="en-US" sz="27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en-US" altLang="zh-TW" sz="27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Homework 1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143000" y="3665100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TA:</a:t>
            </a:r>
            <a:r>
              <a:rPr lang="zh-TW" alt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吳又成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  <a:p>
            <a:pPr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Gmail: nckubot65904@gmail.com</a:t>
            </a:r>
          </a:p>
          <a:p>
            <a:pPr indent="1815704" algn="l">
              <a:buSzPct val="25000"/>
            </a:pPr>
            <a:endParaRPr lang="en-US" altLang="zh-TW"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Office Hour: 14:00~16:00, Mon.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	       10:00~12:00, Thu.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At CSIE 9F Robotics Lab.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6">
            <a:extLst>
              <a:ext uri="{FF2B5EF4-FFF2-40B4-BE49-F238E27FC236}">
                <a16:creationId xmlns:a16="http://schemas.microsoft.com/office/drawing/2014/main" id="{2B72CD40-EDF6-88C2-3011-33D8B7E384D1}"/>
              </a:ext>
            </a:extLst>
          </p:cNvPr>
          <p:cNvSpPr txBox="1">
            <a:spLocks/>
          </p:cNvSpPr>
          <p:nvPr/>
        </p:nvSpPr>
        <p:spPr>
          <a:xfrm>
            <a:off x="-3" y="3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1.3 Color Extraction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Picture 2" descr="HSV Color Map">
            <a:extLst>
              <a:ext uri="{FF2B5EF4-FFF2-40B4-BE49-F238E27FC236}">
                <a16:creationId xmlns:a16="http://schemas.microsoft.com/office/drawing/2014/main" id="{84D5C13C-4072-B39A-0324-808538186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3"/>
          <a:stretch/>
        </p:blipFill>
        <p:spPr bwMode="auto">
          <a:xfrm>
            <a:off x="103121" y="2239186"/>
            <a:ext cx="6123221" cy="28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34">
            <a:extLst>
              <a:ext uri="{FF2B5EF4-FFF2-40B4-BE49-F238E27FC236}">
                <a16:creationId xmlns:a16="http://schemas.microsoft.com/office/drawing/2014/main" id="{95F19F99-ED4C-6D96-1A2C-3F1FF8BF2AEA}"/>
              </a:ext>
            </a:extLst>
          </p:cNvPr>
          <p:cNvSpPr txBox="1">
            <a:spLocks/>
          </p:cNvSpPr>
          <p:nvPr/>
        </p:nvSpPr>
        <p:spPr>
          <a:xfrm>
            <a:off x="0" y="524515"/>
            <a:ext cx="3817856" cy="127628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lvl="1" indent="274638">
              <a:lnSpc>
                <a:spcPct val="100000"/>
              </a:lnSpc>
              <a:buNone/>
            </a:pPr>
            <a:r>
              <a:rPr lang="en-US" altLang="zh-TW" sz="1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Yellow-Green HSV range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7188" lvl="1" indent="274638">
              <a:lnSpc>
                <a:spcPct val="100000"/>
              </a:lnSpc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Hue (H): 18-85</a:t>
            </a:r>
          </a:p>
          <a:p>
            <a:pPr marL="357188" lvl="1" indent="274638">
              <a:lnSpc>
                <a:spcPct val="100000"/>
              </a:lnSpc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Saturation (S): 0-255</a:t>
            </a:r>
          </a:p>
          <a:p>
            <a:pPr marL="357188" lvl="1" indent="274638">
              <a:lnSpc>
                <a:spcPct val="100000"/>
              </a:lnSpc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(V): 25-255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5732203-141A-707D-C9C8-BA536C2ACA2A}"/>
              </a:ext>
            </a:extLst>
          </p:cNvPr>
          <p:cNvSpPr txBox="1"/>
          <p:nvPr/>
        </p:nvSpPr>
        <p:spPr>
          <a:xfrm>
            <a:off x="0" y="6546738"/>
            <a:ext cx="80536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REF: </a:t>
            </a:r>
            <a:r>
              <a: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https://medium.com/@gowtham180502/how-to-detect-colors-using-opencv-python-98aa0241e713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ABBC1E8-DEC1-16E3-BFBD-AC5AE8484C4E}"/>
              </a:ext>
            </a:extLst>
          </p:cNvPr>
          <p:cNvSpPr txBox="1"/>
          <p:nvPr/>
        </p:nvSpPr>
        <p:spPr>
          <a:xfrm>
            <a:off x="6282278" y="2162528"/>
            <a:ext cx="295441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HSV values ranges between </a:t>
            </a:r>
          </a:p>
          <a:p>
            <a:r>
              <a:rPr lang="en-US" altLang="zh-TW" sz="1600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(h:0–180, s:0–255, v:0–255)</a:t>
            </a:r>
          </a:p>
          <a:p>
            <a:endParaRPr lang="en-US" altLang="zh-TW" sz="1600" b="1" dirty="0">
              <a:solidFill>
                <a:srgbClr val="2929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H(H</a:t>
            </a:r>
            <a:r>
              <a:rPr lang="en-US" altLang="zh-TW" sz="1600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ue) : x axis</a:t>
            </a:r>
          </a:p>
          <a:p>
            <a:r>
              <a:rPr lang="en-US" altLang="zh-TW" sz="1600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S(Saturation) : y axis</a:t>
            </a:r>
          </a:p>
          <a:p>
            <a:r>
              <a:rPr lang="en-US" altLang="zh-TW" sz="1600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V(Value) : 255</a:t>
            </a:r>
          </a:p>
          <a:p>
            <a:endParaRPr lang="en-US" altLang="zh-TW" sz="1600" b="1" i="0" dirty="0">
              <a:solidFill>
                <a:srgbClr val="29292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600" b="1" dirty="0">
              <a:solidFill>
                <a:srgbClr val="2929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RGB 轉HSV, HSL (線上色碼轉換HSL, HSV, RGB, HEX)">
            <a:extLst>
              <a:ext uri="{FF2B5EF4-FFF2-40B4-BE49-F238E27FC236}">
                <a16:creationId xmlns:a16="http://schemas.microsoft.com/office/drawing/2014/main" id="{7018EDBE-0C50-4676-D49A-C56D021E1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23" y="3686640"/>
            <a:ext cx="2484978" cy="186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8338D6B-03DE-74A4-F7D5-0002E0C25C63}"/>
              </a:ext>
            </a:extLst>
          </p:cNvPr>
          <p:cNvCxnSpPr>
            <a:cxnSpLocks/>
          </p:cNvCxnSpPr>
          <p:nvPr/>
        </p:nvCxnSpPr>
        <p:spPr>
          <a:xfrm flipH="1" flipV="1">
            <a:off x="2506980" y="2527887"/>
            <a:ext cx="3775298" cy="789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B47ADD81-9EAB-8B19-49E5-B6EECF5D8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8DBCBC9-B7C8-417F-DFCF-906D99CBD6C4}"/>
              </a:ext>
            </a:extLst>
          </p:cNvPr>
          <p:cNvSpPr/>
          <p:nvPr/>
        </p:nvSpPr>
        <p:spPr>
          <a:xfrm>
            <a:off x="685800" y="2356701"/>
            <a:ext cx="2293620" cy="204003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0C3A262-87DF-B64C-2F5D-B7981259F39C}"/>
              </a:ext>
            </a:extLst>
          </p:cNvPr>
          <p:cNvCxnSpPr>
            <a:cxnSpLocks/>
            <a:stCxn id="17" idx="0"/>
            <a:endCxn id="3" idx="2"/>
          </p:cNvCxnSpPr>
          <p:nvPr/>
        </p:nvCxnSpPr>
        <p:spPr>
          <a:xfrm flipV="1">
            <a:off x="1248777" y="4396740"/>
            <a:ext cx="583833" cy="8115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F10D42E-14A5-175A-C62A-14A4A4966245}"/>
              </a:ext>
            </a:extLst>
          </p:cNvPr>
          <p:cNvSpPr txBox="1"/>
          <p:nvPr/>
        </p:nvSpPr>
        <p:spPr>
          <a:xfrm>
            <a:off x="254618" y="5208281"/>
            <a:ext cx="1988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Yellow-Green mask range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4EB8DA3-5271-25CB-B84F-BB7103B6B2C6}"/>
              </a:ext>
            </a:extLst>
          </p:cNvPr>
          <p:cNvSpPr txBox="1"/>
          <p:nvPr/>
        </p:nvSpPr>
        <p:spPr>
          <a:xfrm>
            <a:off x="8461106" y="5131110"/>
            <a:ext cx="263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0</a:t>
            </a:r>
            <a:endParaRPr lang="zh-TW" altLang="en-US" sz="12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2D29D6A-C1D9-BCE8-D642-D1E110165D73}"/>
              </a:ext>
            </a:extLst>
          </p:cNvPr>
          <p:cNvSpPr txBox="1"/>
          <p:nvPr/>
        </p:nvSpPr>
        <p:spPr>
          <a:xfrm>
            <a:off x="8432057" y="3997356"/>
            <a:ext cx="489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255</a:t>
            </a:r>
            <a:endParaRPr lang="zh-TW" altLang="en-US" sz="12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E26479B-2981-D27A-3867-15F8D16961ED}"/>
              </a:ext>
            </a:extLst>
          </p:cNvPr>
          <p:cNvSpPr txBox="1"/>
          <p:nvPr/>
        </p:nvSpPr>
        <p:spPr>
          <a:xfrm>
            <a:off x="7478126" y="4627593"/>
            <a:ext cx="263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0</a:t>
            </a:r>
            <a:endParaRPr lang="zh-TW" altLang="en-US" sz="1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18B28B0-BE10-4155-69D8-990C496BBD6C}"/>
              </a:ext>
            </a:extLst>
          </p:cNvPr>
          <p:cNvSpPr txBox="1"/>
          <p:nvPr/>
        </p:nvSpPr>
        <p:spPr>
          <a:xfrm>
            <a:off x="8023860" y="4872439"/>
            <a:ext cx="436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255</a:t>
            </a:r>
            <a:endParaRPr lang="zh-TW" altLang="en-US" sz="1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54F2A4B-F8FC-CAE9-0DF9-33FB102E0B32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Takeru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8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14DE0-48F6-8686-46F5-4529B08A8FAB}"/>
              </a:ext>
            </a:extLst>
          </p:cNvPr>
          <p:cNvSpPr txBox="1"/>
          <p:nvPr/>
        </p:nvSpPr>
        <p:spPr>
          <a:xfrm>
            <a:off x="-1" y="79283"/>
            <a:ext cx="78242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n-US" altLang="zh-TW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TW" sz="2800" b="1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Image Processing</a:t>
            </a:r>
            <a:r>
              <a:rPr lang="en-US" altLang="zh-TW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TW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r>
              <a:rPr lang="zh-TW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endParaRPr lang="en-US" altLang="zh-TW" sz="2800" b="1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>
              <a:buSzPct val="25000"/>
            </a:pP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8C174F9-0B4C-2D98-ADCB-F480C965ADFA}"/>
              </a:ext>
            </a:extLst>
          </p:cNvPr>
          <p:cNvSpPr txBox="1"/>
          <p:nvPr/>
        </p:nvSpPr>
        <p:spPr>
          <a:xfrm>
            <a:off x="7679107" y="0"/>
            <a:ext cx="16100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Takeru</a:t>
            </a:r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15F1EE-0EFC-4A62-A2B9-C7431F6AE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21" y="1515036"/>
            <a:ext cx="7523157" cy="435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46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86000"/>
          </a:xfrm>
        </p:spPr>
        <p:txBody>
          <a:bodyPr>
            <a:normAutofit fontScale="90000"/>
          </a:bodyPr>
          <a:lstStyle/>
          <a:p>
            <a:r>
              <a:rPr lang="en-US" altLang="zh-TW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3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Image Smoothing</a:t>
            </a:r>
            <a:r>
              <a:rPr lang="zh-TW" alt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52800" y="486000"/>
            <a:ext cx="8438400" cy="18496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blur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Bilateral filter</a:t>
            </a:r>
            <a:endParaRPr lang="en-US" altLang="zh-TW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filter</a:t>
            </a:r>
            <a:endParaRPr lang="en-US" altLang="zh-TW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1BCC3A-B017-F9DF-E1AB-037B4B3F5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01487AA-C0F2-CE97-CC46-659B27BC5D76}"/>
              </a:ext>
            </a:extLst>
          </p:cNvPr>
          <p:cNvSpPr txBox="1"/>
          <p:nvPr/>
        </p:nvSpPr>
        <p:spPr>
          <a:xfrm>
            <a:off x="7832816" y="0"/>
            <a:ext cx="1558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Liu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EB06330-9A10-23A3-C3B8-9F8899322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19393"/>
            <a:ext cx="3684502" cy="445260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DD64984-3910-E5EF-8FD4-1423E915F17A}"/>
              </a:ext>
            </a:extLst>
          </p:cNvPr>
          <p:cNvSpPr txBox="1"/>
          <p:nvPr/>
        </p:nvSpPr>
        <p:spPr>
          <a:xfrm>
            <a:off x="390321" y="5848780"/>
            <a:ext cx="4144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Hint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539750" marR="0" lvl="1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Textbook Chapter 3, p. 50 ~ 52, p.109~115</a:t>
            </a:r>
          </a:p>
        </p:txBody>
      </p:sp>
    </p:spTree>
    <p:extLst>
      <p:ext uri="{BB962C8B-B14F-4D97-AF65-F5344CB8AC3E}">
        <p14:creationId xmlns:p14="http://schemas.microsoft.com/office/powerpoint/2010/main" val="2595349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>
          <a:extLst>
            <a:ext uri="{FF2B5EF4-FFF2-40B4-BE49-F238E27FC236}">
              <a16:creationId xmlns:a16="http://schemas.microsoft.com/office/drawing/2014/main" id="{4FB74AC5-CCA0-6516-D34C-7C0100013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7C0E5EF-C03E-98DD-E430-8267E2E64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27" y="3599401"/>
            <a:ext cx="2708970" cy="3273706"/>
          </a:xfrm>
          <a:prstGeom prst="rect">
            <a:avLst/>
          </a:prstGeom>
        </p:spPr>
      </p:pic>
      <p:sp>
        <p:nvSpPr>
          <p:cNvPr id="136" name="Shape 136">
            <a:extLst>
              <a:ext uri="{FF2B5EF4-FFF2-40B4-BE49-F238E27FC236}">
                <a16:creationId xmlns:a16="http://schemas.microsoft.com/office/drawing/2014/main" id="{672538A0-00C4-D79B-452E-0CF46F10E1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2.1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Filter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hape 156">
                <a:extLst>
                  <a:ext uri="{FF2B5EF4-FFF2-40B4-BE49-F238E27FC236}">
                    <a16:creationId xmlns:a16="http://schemas.microsoft.com/office/drawing/2014/main" id="{ADE04E26-07DA-6C9A-BB1A-A889311A3A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515" y="489121"/>
                <a:ext cx="8958401" cy="23452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68569" tIns="34275" rIns="68569" bIns="3427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9875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eriod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Given: 1 color image, “image1.jpg”</a:t>
                </a:r>
              </a:p>
              <a:p>
                <a:pPr marL="269875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eriod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Q:</a:t>
                </a:r>
              </a:p>
              <a:p>
                <a:pPr marL="269875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1)</a:t>
                </a:r>
                <a:r>
                  <a: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altLang="zh-TW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Apply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“Load image 1” button to load image.</a:t>
                </a:r>
              </a:p>
              <a:p>
                <a:pPr marL="269875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2)</a:t>
                </a:r>
                <a:r>
                  <a: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Click “2.1 Gaussian Blur” to show the popup window.</a:t>
                </a:r>
                <a:b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</a:br>
                <a:endPara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endParaRPr>
              </a:p>
              <a:p>
                <a:pPr marL="269875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3) </a:t>
                </a:r>
                <a:r>
                  <a:rPr lang="en-US" altLang="zh-TW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Apply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cv2.createTrackbar()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to create a trackbar on popup window. </a:t>
                </a:r>
              </a:p>
              <a:p>
                <a:pPr marL="269875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lang="en-US" altLang="zh-TW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    - 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Or </a:t>
                </a:r>
                <a:r>
                  <a:rPr lang="en-US" altLang="zh-TW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you can use </a:t>
                </a:r>
                <a:r>
                  <a:rPr lang="en-US" altLang="zh-TW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cv2.imshow() </a:t>
                </a:r>
                <a:r>
                  <a:rPr lang="en-US" altLang="zh-TW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to show these images (</a:t>
                </a:r>
                <a:r>
                  <a:rPr lang="en-US" altLang="zh-TW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m=1, 2, 3, 4, 5</a:t>
                </a:r>
                <a:r>
                  <a:rPr lang="en-US" altLang="zh-TW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).</a:t>
                </a:r>
                <a:endPara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endParaRPr>
              </a:p>
              <a:p>
                <a:pPr marL="361950" marR="0" lvl="0" indent="-920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4)  </a:t>
                </a:r>
                <a:r>
                  <a:rPr lang="en-US" altLang="zh-TW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Apply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trackbar to change the </a:t>
                </a:r>
                <a:r>
                  <a:rPr lang="en-US" altLang="zh-TW" sz="18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kernal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radius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(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m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).</a:t>
                </a:r>
              </a:p>
              <a:p>
                <a:pPr marL="269875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5)  The range of radius size is 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m=[1, 5]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.</a:t>
                </a:r>
              </a:p>
              <a:p>
                <a:pPr marL="269875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6)  Apply gaussian filter (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cv2.GaussianBlur()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) which kernel size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</m:ctrlPr>
                      </m:dPr>
                      <m:e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  <m:t>2</m:t>
                        </m:r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  <m:t>𝑚</m:t>
                        </m:r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kumimoji="0" lang="en-US" altLang="zh-TW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Times New Roman" panose="02020603050405020304" pitchFamily="18" charset="0"/>
                        <a:sym typeface="Arial"/>
                      </a:rPr>
                      <m:t>×(2</m:t>
                    </m:r>
                    <m:r>
                      <a:rPr kumimoji="0" lang="en-US" altLang="zh-TW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Times New Roman" panose="02020603050405020304" pitchFamily="18" charset="0"/>
                        <a:sym typeface="Arial"/>
                      </a:rPr>
                      <m:t>𝑚</m:t>
                    </m:r>
                    <m:r>
                      <a:rPr kumimoji="0" lang="en-US" altLang="zh-TW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Times New Roman" panose="02020603050405020304" pitchFamily="18" charset="0"/>
                        <a:sym typeface="Arial"/>
                      </a:rPr>
                      <m:t>+1)</m:t>
                    </m:r>
                  </m:oMath>
                </a14:m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to “image1.jpg” and show result on popup window.</a:t>
                </a:r>
              </a:p>
            </p:txBody>
          </p:sp>
        </mc:Choice>
        <mc:Fallback xmlns="">
          <p:sp>
            <p:nvSpPr>
              <p:cNvPr id="8" name="Shape 156">
                <a:extLst>
                  <a:ext uri="{FF2B5EF4-FFF2-40B4-BE49-F238E27FC236}">
                    <a16:creationId xmlns:a16="http://schemas.microsoft.com/office/drawing/2014/main" id="{ADE04E26-07DA-6C9A-BB1A-A889311A3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5" y="489121"/>
                <a:ext cx="8958401" cy="2345285"/>
              </a:xfrm>
              <a:prstGeom prst="rect">
                <a:avLst/>
              </a:prstGeom>
              <a:blipFill>
                <a:blip r:embed="rId6"/>
                <a:stretch>
                  <a:fillRect l="-680" t="-1818" r="-340" b="-36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4F09B725-6036-0E2C-B5CB-34A96649E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B2EF04F-FA4E-B372-869D-75CB55269C4D}"/>
              </a:ext>
            </a:extLst>
          </p:cNvPr>
          <p:cNvSpPr txBox="1"/>
          <p:nvPr/>
        </p:nvSpPr>
        <p:spPr>
          <a:xfrm>
            <a:off x="7813766" y="0"/>
            <a:ext cx="1558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Liu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E753E29-6179-FD67-7C84-16E47CDF955E}"/>
              </a:ext>
            </a:extLst>
          </p:cNvPr>
          <p:cNvCxnSpPr>
            <a:cxnSpLocks/>
          </p:cNvCxnSpPr>
          <p:nvPr/>
        </p:nvCxnSpPr>
        <p:spPr>
          <a:xfrm flipV="1">
            <a:off x="2794946" y="3908851"/>
            <a:ext cx="313673" cy="34762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D750DB8-44B2-36C4-409C-DA871E0561CB}"/>
              </a:ext>
            </a:extLst>
          </p:cNvPr>
          <p:cNvCxnSpPr>
            <a:cxnSpLocks/>
          </p:cNvCxnSpPr>
          <p:nvPr/>
        </p:nvCxnSpPr>
        <p:spPr>
          <a:xfrm>
            <a:off x="2809330" y="4944256"/>
            <a:ext cx="321657" cy="163409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2">
            <a:extLst>
              <a:ext uri="{FF2B5EF4-FFF2-40B4-BE49-F238E27FC236}">
                <a16:creationId xmlns:a16="http://schemas.microsoft.com/office/drawing/2014/main" id="{76857A0E-E625-41A1-FB2D-29E7B2EC897E}"/>
              </a:ext>
            </a:extLst>
          </p:cNvPr>
          <p:cNvSpPr/>
          <p:nvPr/>
        </p:nvSpPr>
        <p:spPr>
          <a:xfrm>
            <a:off x="371078" y="4256475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0C25987-BF0F-2FB4-B8FE-AFBE839149E0}"/>
              </a:ext>
            </a:extLst>
          </p:cNvPr>
          <p:cNvSpPr txBox="1"/>
          <p:nvPr/>
        </p:nvSpPr>
        <p:spPr>
          <a:xfrm>
            <a:off x="847583" y="1635411"/>
            <a:ext cx="4831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blur</a:t>
            </a:r>
            <a:r>
              <a:rPr lang="en-US" altLang="zh-TW" sz="1400" dirty="0"/>
              <a:t> = cv2.GaussianBlur(</a:t>
            </a:r>
            <a:r>
              <a:rPr lang="en-US" altLang="zh-TW" sz="1400" dirty="0">
                <a:solidFill>
                  <a:srgbClr val="00B0F0"/>
                </a:solidFill>
              </a:rPr>
              <a:t>image</a:t>
            </a:r>
            <a:r>
              <a:rPr lang="en-US" altLang="zh-TW" sz="1400" dirty="0"/>
              <a:t>, (</a:t>
            </a:r>
            <a:r>
              <a:rPr lang="en-US" altLang="zh-TW" sz="1400" dirty="0" err="1">
                <a:solidFill>
                  <a:srgbClr val="00B0F0"/>
                </a:solidFill>
              </a:rPr>
              <a:t>kernal</a:t>
            </a:r>
            <a:r>
              <a:rPr lang="en-US" altLang="zh-TW" sz="1400" dirty="0"/>
              <a:t>, </a:t>
            </a:r>
            <a:r>
              <a:rPr lang="en-US" altLang="zh-TW" sz="1400" dirty="0" err="1">
                <a:solidFill>
                  <a:srgbClr val="00B0F0"/>
                </a:solidFill>
              </a:rPr>
              <a:t>kernal</a:t>
            </a:r>
            <a:r>
              <a:rPr lang="en-US" altLang="zh-TW" sz="1400" dirty="0"/>
              <a:t>), </a:t>
            </a:r>
            <a:r>
              <a:rPr lang="en-US" altLang="zh-TW" sz="1400" dirty="0" err="1">
                <a:solidFill>
                  <a:srgbClr val="00B0F0"/>
                </a:solidFill>
              </a:rPr>
              <a:t>sigmaX</a:t>
            </a:r>
            <a:r>
              <a:rPr lang="en-US" altLang="zh-TW" sz="1400" dirty="0"/>
              <a:t>, </a:t>
            </a:r>
            <a:r>
              <a:rPr lang="en-US" altLang="zh-TW" sz="1400" dirty="0" err="1">
                <a:solidFill>
                  <a:srgbClr val="00B0F0"/>
                </a:solidFill>
              </a:rPr>
              <a:t>sigmaY</a:t>
            </a:r>
            <a:r>
              <a:rPr lang="en-US" altLang="zh-TW" sz="1400" dirty="0"/>
              <a:t>)</a:t>
            </a:r>
            <a:endParaRPr lang="zh-TW" altLang="en-US" sz="1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02EC319-7B00-BF9A-833E-D06109E300F5}"/>
              </a:ext>
            </a:extLst>
          </p:cNvPr>
          <p:cNvSpPr txBox="1"/>
          <p:nvPr/>
        </p:nvSpPr>
        <p:spPr>
          <a:xfrm>
            <a:off x="6115248" y="462900"/>
            <a:ext cx="3070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B0F0"/>
                </a:solidFill>
              </a:rPr>
              <a:t>image</a:t>
            </a:r>
            <a:r>
              <a:rPr lang="en-US" altLang="zh-TW" sz="1200" dirty="0"/>
              <a:t>: original image “image1.jpg”</a:t>
            </a:r>
          </a:p>
          <a:p>
            <a:pPr marL="542925" indent="-542925"/>
            <a:r>
              <a:rPr lang="en-US" altLang="zh-TW" sz="1200" dirty="0" err="1">
                <a:solidFill>
                  <a:srgbClr val="00B0F0"/>
                </a:solidFill>
              </a:rPr>
              <a:t>kernal</a:t>
            </a:r>
            <a:r>
              <a:rPr lang="en-US" altLang="zh-TW" sz="1200" dirty="0"/>
              <a:t>: </a:t>
            </a:r>
            <a:r>
              <a:rPr lang="en-US" altLang="zh-TW" sz="1200" dirty="0" err="1"/>
              <a:t>kernal</a:t>
            </a:r>
            <a:r>
              <a:rPr lang="en-US" altLang="zh-TW" sz="1200" dirty="0"/>
              <a:t> size of gaussian filter, which is (2m + 1) x (2m + 1)</a:t>
            </a:r>
          </a:p>
          <a:p>
            <a:pPr marL="542925" indent="-542925"/>
            <a:r>
              <a:rPr lang="en-US" altLang="zh-TW" sz="1200" dirty="0" err="1">
                <a:solidFill>
                  <a:srgbClr val="00B0F0"/>
                </a:solidFill>
              </a:rPr>
              <a:t>sigmaX</a:t>
            </a:r>
            <a:r>
              <a:rPr lang="en-US" altLang="zh-TW" sz="1200" dirty="0"/>
              <a:t>: standard deviation in the X direction</a:t>
            </a:r>
          </a:p>
          <a:p>
            <a:pPr marL="542925" indent="-542925"/>
            <a:r>
              <a:rPr lang="en-US" altLang="zh-TW" sz="1200" dirty="0" err="1">
                <a:solidFill>
                  <a:srgbClr val="00B0F0"/>
                </a:solidFill>
              </a:rPr>
              <a:t>sigmaY</a:t>
            </a:r>
            <a:r>
              <a:rPr lang="en-US" altLang="zh-TW" sz="1200" dirty="0"/>
              <a:t>: standard deviation in the Y direction</a:t>
            </a:r>
          </a:p>
          <a:p>
            <a:pPr marL="542925" indent="-542925"/>
            <a:r>
              <a:rPr lang="en-US" altLang="zh-TW" sz="1200" dirty="0">
                <a:solidFill>
                  <a:srgbClr val="FF0000"/>
                </a:solidFill>
              </a:rPr>
              <a:t>blur</a:t>
            </a:r>
            <a:r>
              <a:rPr lang="en-US" altLang="zh-TW" sz="1200" dirty="0"/>
              <a:t>: image with gaussian blur</a:t>
            </a:r>
            <a:endParaRPr lang="zh-TW" altLang="en-US" sz="1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8AE22ED-5A13-2D3A-89C4-426D7300457F}"/>
              </a:ext>
            </a:extLst>
          </p:cNvPr>
          <p:cNvSpPr txBox="1"/>
          <p:nvPr/>
        </p:nvSpPr>
        <p:spPr>
          <a:xfrm>
            <a:off x="3366360" y="1566747"/>
            <a:ext cx="38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I/P</a:t>
            </a:r>
            <a:endParaRPr lang="zh-TW" altLang="en-US" sz="10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CC2EE1C-C9D6-0B2C-2770-61E360AFBAE5}"/>
              </a:ext>
            </a:extLst>
          </p:cNvPr>
          <p:cNvSpPr txBox="1"/>
          <p:nvPr/>
        </p:nvSpPr>
        <p:spPr>
          <a:xfrm>
            <a:off x="3893257" y="1566662"/>
            <a:ext cx="38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I/P</a:t>
            </a:r>
            <a:endParaRPr lang="zh-TW" altLang="en-US" sz="10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E4A531A-BCA1-0A93-195B-123AC7CE5A2E}"/>
              </a:ext>
            </a:extLst>
          </p:cNvPr>
          <p:cNvSpPr txBox="1"/>
          <p:nvPr/>
        </p:nvSpPr>
        <p:spPr>
          <a:xfrm>
            <a:off x="2770595" y="1567227"/>
            <a:ext cx="38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I/P</a:t>
            </a:r>
            <a:endParaRPr lang="zh-TW" altLang="en-US" sz="10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790DB18-34EA-02D1-E42E-2126A2440A7C}"/>
              </a:ext>
            </a:extLst>
          </p:cNvPr>
          <p:cNvSpPr txBox="1"/>
          <p:nvPr/>
        </p:nvSpPr>
        <p:spPr>
          <a:xfrm>
            <a:off x="912348" y="1563566"/>
            <a:ext cx="4296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O/P</a:t>
            </a:r>
            <a:endParaRPr lang="zh-TW" altLang="en-US" sz="8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1A517D0-1BBE-094B-91DD-8062BA01F590}"/>
              </a:ext>
            </a:extLst>
          </p:cNvPr>
          <p:cNvSpPr txBox="1"/>
          <p:nvPr/>
        </p:nvSpPr>
        <p:spPr>
          <a:xfrm>
            <a:off x="3108619" y="360173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/P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6" name="2023-11-16 12-31-03">
            <a:hlinkClick r:id="" action="ppaction://media"/>
            <a:extLst>
              <a:ext uri="{FF2B5EF4-FFF2-40B4-BE49-F238E27FC236}">
                <a16:creationId xmlns:a16="http://schemas.microsoft.com/office/drawing/2014/main" id="{2F0016DE-08DD-97C3-EC2A-FB07BB9EE4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24997" r="25640"/>
          <a:stretch/>
        </p:blipFill>
        <p:spPr>
          <a:xfrm>
            <a:off x="3130987" y="3888899"/>
            <a:ext cx="2364810" cy="2694709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75E9B121-7FCF-0624-5200-69FAEDDF9CB8}"/>
              </a:ext>
            </a:extLst>
          </p:cNvPr>
          <p:cNvSpPr txBox="1"/>
          <p:nvPr/>
        </p:nvSpPr>
        <p:spPr>
          <a:xfrm>
            <a:off x="4510665" y="1563566"/>
            <a:ext cx="38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I/P</a:t>
            </a:r>
            <a:endParaRPr lang="zh-TW" altLang="en-US" sz="10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01209B1-4D95-D76A-5CDF-31669FFFF160}"/>
              </a:ext>
            </a:extLst>
          </p:cNvPr>
          <p:cNvSpPr txBox="1"/>
          <p:nvPr/>
        </p:nvSpPr>
        <p:spPr>
          <a:xfrm>
            <a:off x="5116206" y="1564623"/>
            <a:ext cx="38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I/P</a:t>
            </a:r>
            <a:endParaRPr lang="zh-TW" altLang="en-US" sz="1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B5DFEC4-BA57-796A-FF8D-D96401C3ABB8}"/>
              </a:ext>
            </a:extLst>
          </p:cNvPr>
          <p:cNvSpPr txBox="1"/>
          <p:nvPr/>
        </p:nvSpPr>
        <p:spPr>
          <a:xfrm>
            <a:off x="3770946" y="6501436"/>
            <a:ext cx="2364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image1.jpg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2152157-E217-7176-62C0-8D36CE5048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5861" y="4324496"/>
            <a:ext cx="1708139" cy="170273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E487EAF-761B-A3D5-E231-ADBEBD4E13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0181" y="4324496"/>
            <a:ext cx="1708105" cy="170273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C0DCC62-5250-AFFD-6661-9F79018A6E46}"/>
              </a:ext>
            </a:extLst>
          </p:cNvPr>
          <p:cNvSpPr txBox="1"/>
          <p:nvPr/>
        </p:nvSpPr>
        <p:spPr>
          <a:xfrm>
            <a:off x="6096198" y="4016285"/>
            <a:ext cx="290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Gaussian vs. Bilateral at m=5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3DA3E8D-E35E-7E80-C9E4-AE78DDEF286B}"/>
              </a:ext>
            </a:extLst>
          </p:cNvPr>
          <p:cNvSpPr txBox="1"/>
          <p:nvPr/>
        </p:nvSpPr>
        <p:spPr>
          <a:xfrm>
            <a:off x="5999531" y="5908548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Gaussian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55E59B7-A31C-FE29-CB72-CA83D891856E}"/>
              </a:ext>
            </a:extLst>
          </p:cNvPr>
          <p:cNvSpPr txBox="1"/>
          <p:nvPr/>
        </p:nvSpPr>
        <p:spPr>
          <a:xfrm>
            <a:off x="7830972" y="5919480"/>
            <a:ext cx="95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Bilateral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963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>
          <a:extLst>
            <a:ext uri="{FF2B5EF4-FFF2-40B4-BE49-F238E27FC236}">
              <a16:creationId xmlns:a16="http://schemas.microsoft.com/office/drawing/2014/main" id="{711B85AC-93A4-3961-648D-FB1246FC4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D430E8B-C674-6E2C-72EA-AEEE422F5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386" y="4035451"/>
            <a:ext cx="2296521" cy="2775274"/>
          </a:xfrm>
          <a:prstGeom prst="rect">
            <a:avLst/>
          </a:prstGeom>
        </p:spPr>
      </p:pic>
      <p:sp>
        <p:nvSpPr>
          <p:cNvPr id="136" name="Shape 136">
            <a:extLst>
              <a:ext uri="{FF2B5EF4-FFF2-40B4-BE49-F238E27FC236}">
                <a16:creationId xmlns:a16="http://schemas.microsoft.com/office/drawing/2014/main" id="{E94A3F9E-9246-4C07-8CD4-EF38C807DC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2.2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Bilateral Filter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hape 156">
                <a:extLst>
                  <a:ext uri="{FF2B5EF4-FFF2-40B4-BE49-F238E27FC236}">
                    <a16:creationId xmlns:a16="http://schemas.microsoft.com/office/drawing/2014/main" id="{597E294F-01F3-3E0D-725B-243C5E659D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515" y="489121"/>
                <a:ext cx="8958401" cy="21242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68569" tIns="34275" rIns="68569" bIns="3427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9875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eriod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Given: 1 color image, “image1.jpg”</a:t>
                </a:r>
              </a:p>
              <a:p>
                <a:pPr marL="269875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eriod"/>
                  <a:tabLst/>
                  <a:defRPr/>
                </a:pPr>
                <a:r>
                  <a:rPr lang="en-US" altLang="zh-TW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Q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:</a:t>
                </a:r>
              </a:p>
              <a:p>
                <a:pPr marL="269875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1) Apply “Load image 1” button to load image.</a:t>
                </a:r>
              </a:p>
              <a:p>
                <a:pPr marL="269875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2) Click “2.2 Bilateral Filter” to show the popup window.</a:t>
                </a:r>
                <a:b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</a:br>
                <a:endPara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endParaRPr>
              </a:p>
              <a:p>
                <a:pPr marL="269875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3) </a:t>
                </a:r>
                <a:r>
                  <a:rPr lang="en-US" altLang="zh-TW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Apply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cv2.createTrackbar()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to create a trackbar on popup window.</a:t>
                </a:r>
              </a:p>
              <a:p>
                <a:pPr marL="0" marR="0" lvl="0" indent="571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lang="en-US" altLang="zh-TW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- 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Or </a:t>
                </a:r>
                <a:r>
                  <a:rPr lang="en-US" altLang="zh-TW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you can use </a:t>
                </a:r>
                <a:r>
                  <a:rPr lang="en-US" altLang="zh-TW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cv2.imshow() </a:t>
                </a:r>
                <a:r>
                  <a:rPr lang="en-US" altLang="zh-TW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to show these images (</a:t>
                </a:r>
                <a:r>
                  <a:rPr lang="en-US" altLang="zh-TW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m=1, 2, 3, 4, 5</a:t>
                </a:r>
                <a:r>
                  <a:rPr lang="en-US" altLang="zh-TW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).</a:t>
                </a:r>
                <a:endPara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endParaRPr>
              </a:p>
              <a:p>
                <a:pPr marL="269875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4) </a:t>
                </a:r>
                <a:r>
                  <a:rPr lang="en-US" altLang="zh-TW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Apply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trackbar to change the </a:t>
                </a:r>
                <a:r>
                  <a:rPr lang="en-US" altLang="zh-TW" sz="18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kernal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radius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(m).</a:t>
                </a:r>
              </a:p>
              <a:p>
                <a:pPr marL="269875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5) The range of radius size is 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m=[1, 5]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.</a:t>
                </a:r>
              </a:p>
              <a:p>
                <a:pPr marL="269875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6) Apply bilateral filter (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cv2.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bilateralFilter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()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) which kernel size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</m:ctrlPr>
                      </m:dPr>
                      <m:e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  <m:t>2</m:t>
                        </m:r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  <m:t>𝑚</m:t>
                        </m:r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kumimoji="0" lang="en-US" altLang="zh-TW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Times New Roman" panose="02020603050405020304" pitchFamily="18" charset="0"/>
                        <a:sym typeface="Arial"/>
                      </a:rPr>
                      <m:t>×(2</m:t>
                    </m:r>
                    <m:r>
                      <a:rPr kumimoji="0" lang="en-US" altLang="zh-TW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Times New Roman" panose="02020603050405020304" pitchFamily="18" charset="0"/>
                        <a:sym typeface="Arial"/>
                      </a:rPr>
                      <m:t>𝑚</m:t>
                    </m:r>
                    <m:r>
                      <a:rPr kumimoji="0" lang="en-US" altLang="zh-TW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Times New Roman" panose="02020603050405020304" pitchFamily="18" charset="0"/>
                        <a:sym typeface="Arial"/>
                      </a:rPr>
                      <m:t>+1)</m:t>
                    </m:r>
                  </m:oMath>
                </a14:m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to “image1.jpg” and show result on popup window.</a:t>
                </a:r>
              </a:p>
            </p:txBody>
          </p:sp>
        </mc:Choice>
        <mc:Fallback xmlns="">
          <p:sp>
            <p:nvSpPr>
              <p:cNvPr id="8" name="Shape 156">
                <a:extLst>
                  <a:ext uri="{FF2B5EF4-FFF2-40B4-BE49-F238E27FC236}">
                    <a16:creationId xmlns:a16="http://schemas.microsoft.com/office/drawing/2014/main" id="{597E294F-01F3-3E0D-725B-243C5E659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5" y="489121"/>
                <a:ext cx="8958401" cy="2124261"/>
              </a:xfrm>
              <a:prstGeom prst="rect">
                <a:avLst/>
              </a:prstGeom>
              <a:blipFill>
                <a:blip r:embed="rId6"/>
                <a:stretch>
                  <a:fillRect l="-680" t="-2006" b="-50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0E67B1C0-13B1-26AF-43CB-1C9CAAF67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075B2FA-8FEA-E422-B3C3-5D1CCAF4A917}"/>
              </a:ext>
            </a:extLst>
          </p:cNvPr>
          <p:cNvSpPr txBox="1"/>
          <p:nvPr/>
        </p:nvSpPr>
        <p:spPr>
          <a:xfrm>
            <a:off x="7813766" y="-76200"/>
            <a:ext cx="1558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Liu)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3605E11-0C9C-9820-8865-0F2BDB73779F}"/>
              </a:ext>
            </a:extLst>
          </p:cNvPr>
          <p:cNvSpPr txBox="1"/>
          <p:nvPr/>
        </p:nvSpPr>
        <p:spPr>
          <a:xfrm>
            <a:off x="231750" y="3465934"/>
            <a:ext cx="4144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Hint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539750" marR="0" lvl="1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simgaColor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= 90,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sigmaSpace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= 90</a:t>
            </a: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4D1BE948-73C9-F14A-C5B9-1200DBB74166}"/>
              </a:ext>
            </a:extLst>
          </p:cNvPr>
          <p:cNvSpPr/>
          <p:nvPr/>
        </p:nvSpPr>
        <p:spPr>
          <a:xfrm>
            <a:off x="1000125" y="5249685"/>
            <a:ext cx="2009775" cy="45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7F806A4-4227-1A0E-E047-D3FF65F3571B}"/>
              </a:ext>
            </a:extLst>
          </p:cNvPr>
          <p:cNvSpPr txBox="1"/>
          <p:nvPr/>
        </p:nvSpPr>
        <p:spPr>
          <a:xfrm>
            <a:off x="3421247" y="386441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/P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C2F8E22-2DF4-5D7C-49F6-4E12FAD05DA7}"/>
              </a:ext>
            </a:extLst>
          </p:cNvPr>
          <p:cNvSpPr txBox="1"/>
          <p:nvPr/>
        </p:nvSpPr>
        <p:spPr>
          <a:xfrm>
            <a:off x="5856134" y="135176"/>
            <a:ext cx="33568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B0F0"/>
                </a:solidFill>
              </a:rPr>
              <a:t>image</a:t>
            </a:r>
            <a:r>
              <a:rPr lang="en-US" altLang="zh-TW" sz="1200" dirty="0"/>
              <a:t>: original image “image1.jpg”</a:t>
            </a:r>
          </a:p>
          <a:p>
            <a:pPr marL="180975" indent="-180975"/>
            <a:r>
              <a:rPr lang="en-US" altLang="zh-TW" sz="1200" dirty="0">
                <a:solidFill>
                  <a:srgbClr val="00B0F0"/>
                </a:solidFill>
              </a:rPr>
              <a:t>d</a:t>
            </a:r>
            <a:r>
              <a:rPr lang="en-US" altLang="zh-TW" sz="1200" dirty="0"/>
              <a:t>: Diameter of Pixel Neighborhood. ex: d=5 means 5x5 pixel area </a:t>
            </a:r>
            <a:r>
              <a:rPr lang="en-US" altLang="zh-TW" sz="1200" dirty="0">
                <a:sym typeface="Wingdings" panose="05000000000000000000" pitchFamily="2" charset="2"/>
              </a:rPr>
              <a:t> m=2 for </a:t>
            </a:r>
            <a:r>
              <a:rPr lang="en-US" altLang="zh-TW" sz="1200" dirty="0"/>
              <a:t>(2m + 1) x (2m + 1)</a:t>
            </a:r>
          </a:p>
          <a:p>
            <a:pPr marL="895350" indent="-895350"/>
            <a:r>
              <a:rPr lang="en-US" altLang="zh-TW" sz="1200" dirty="0" err="1">
                <a:solidFill>
                  <a:srgbClr val="00B0F0"/>
                </a:solidFill>
              </a:rPr>
              <a:t>sigmaColor</a:t>
            </a:r>
            <a:r>
              <a:rPr lang="en-US" altLang="zh-TW" sz="1200" dirty="0"/>
              <a:t>: Filter Sigma in Color Space</a:t>
            </a:r>
            <a:br>
              <a:rPr lang="en-US" altLang="zh-TW" sz="1200" dirty="0"/>
            </a:br>
            <a:endParaRPr lang="en-US" altLang="zh-TW" sz="1200" dirty="0"/>
          </a:p>
          <a:p>
            <a:pPr marL="895350" indent="-895350"/>
            <a:r>
              <a:rPr lang="en-US" altLang="zh-TW" sz="1200" dirty="0" err="1">
                <a:solidFill>
                  <a:srgbClr val="00B0F0"/>
                </a:solidFill>
              </a:rPr>
              <a:t>sigmaSpace</a:t>
            </a:r>
            <a:r>
              <a:rPr lang="en-US" altLang="zh-TW" sz="1200" dirty="0"/>
              <a:t>: </a:t>
            </a:r>
            <a:r>
              <a:rPr lang="it-IT" altLang="zh-TW" sz="1200" dirty="0"/>
              <a:t>Filter Sigma in Coordinate Space</a:t>
            </a:r>
            <a:br>
              <a:rPr lang="it-IT" altLang="zh-TW" sz="1200" dirty="0"/>
            </a:br>
            <a:endParaRPr lang="en-US" altLang="zh-TW" sz="1200" dirty="0"/>
          </a:p>
          <a:p>
            <a:pPr marL="676275" indent="-676275"/>
            <a:endParaRPr lang="en-US" altLang="zh-TW" sz="1200" dirty="0">
              <a:solidFill>
                <a:srgbClr val="FF0000"/>
              </a:solidFill>
            </a:endParaRPr>
          </a:p>
          <a:p>
            <a:pPr marL="676275" indent="-676275"/>
            <a:endParaRPr lang="en-US" altLang="zh-TW" sz="1200" dirty="0">
              <a:solidFill>
                <a:srgbClr val="FF0000"/>
              </a:solidFill>
            </a:endParaRPr>
          </a:p>
          <a:p>
            <a:pPr marL="676275" indent="-676275"/>
            <a:r>
              <a:rPr lang="en-US" altLang="zh-TW" sz="1200" dirty="0">
                <a:solidFill>
                  <a:srgbClr val="FF0000"/>
                </a:solidFill>
              </a:rPr>
              <a:t>bilateral</a:t>
            </a:r>
            <a:r>
              <a:rPr lang="en-US" altLang="zh-TW" sz="1200" dirty="0"/>
              <a:t>: image after applying bilateral filter</a:t>
            </a:r>
            <a:endParaRPr lang="zh-TW" altLang="en-US" sz="12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D244AD-08D7-D62C-9A6F-F718F6A9D78B}"/>
              </a:ext>
            </a:extLst>
          </p:cNvPr>
          <p:cNvSpPr txBox="1"/>
          <p:nvPr/>
        </p:nvSpPr>
        <p:spPr>
          <a:xfrm>
            <a:off x="822942" y="1609232"/>
            <a:ext cx="4819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bilateral</a:t>
            </a:r>
            <a:r>
              <a:rPr lang="en-US" altLang="zh-TW" sz="1400" dirty="0"/>
              <a:t> = cv2. </a:t>
            </a:r>
            <a:r>
              <a:rPr lang="en-US" altLang="zh-TW" sz="1400" dirty="0" err="1"/>
              <a:t>bilateralFilter</a:t>
            </a:r>
            <a:r>
              <a:rPr lang="en-US" altLang="zh-TW" sz="1400" dirty="0"/>
              <a:t>(</a:t>
            </a:r>
            <a:r>
              <a:rPr lang="en-US" altLang="zh-TW" sz="1400" dirty="0">
                <a:solidFill>
                  <a:srgbClr val="00B0F0"/>
                </a:solidFill>
              </a:rPr>
              <a:t>image</a:t>
            </a:r>
            <a:r>
              <a:rPr lang="en-US" altLang="zh-TW" sz="1400" dirty="0"/>
              <a:t>, </a:t>
            </a:r>
            <a:r>
              <a:rPr lang="en-US" altLang="zh-TW" sz="1400" dirty="0">
                <a:solidFill>
                  <a:srgbClr val="00B0F0"/>
                </a:solidFill>
              </a:rPr>
              <a:t>d</a:t>
            </a:r>
            <a:r>
              <a:rPr lang="en-US" altLang="zh-TW" sz="1400" dirty="0"/>
              <a:t>, </a:t>
            </a:r>
            <a:r>
              <a:rPr lang="en-US" altLang="zh-TW" sz="1400" dirty="0" err="1">
                <a:solidFill>
                  <a:srgbClr val="00B0F0"/>
                </a:solidFill>
              </a:rPr>
              <a:t>sigmaColor</a:t>
            </a:r>
            <a:r>
              <a:rPr lang="en-US" altLang="zh-TW" sz="1400" dirty="0"/>
              <a:t>, </a:t>
            </a:r>
            <a:r>
              <a:rPr lang="en-US" altLang="zh-TW" sz="1400" dirty="0" err="1">
                <a:solidFill>
                  <a:srgbClr val="00B0F0"/>
                </a:solidFill>
              </a:rPr>
              <a:t>sigmaSpace</a:t>
            </a:r>
            <a:r>
              <a:rPr lang="en-US" altLang="zh-TW" sz="1400" dirty="0"/>
              <a:t>)</a:t>
            </a:r>
            <a:endParaRPr lang="zh-TW" altLang="en-US" sz="14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66501D2-B88D-54C6-A476-83735D375616}"/>
              </a:ext>
            </a:extLst>
          </p:cNvPr>
          <p:cNvSpPr txBox="1"/>
          <p:nvPr/>
        </p:nvSpPr>
        <p:spPr>
          <a:xfrm>
            <a:off x="1054231" y="1564549"/>
            <a:ext cx="4296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O/P</a:t>
            </a:r>
            <a:endParaRPr lang="zh-TW" altLang="en-US" sz="8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0CE9A95-051A-500D-718E-47802AD749D3}"/>
              </a:ext>
            </a:extLst>
          </p:cNvPr>
          <p:cNvSpPr txBox="1"/>
          <p:nvPr/>
        </p:nvSpPr>
        <p:spPr>
          <a:xfrm>
            <a:off x="3120923" y="1545353"/>
            <a:ext cx="38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I/P</a:t>
            </a:r>
            <a:endParaRPr lang="zh-TW" altLang="en-US" sz="10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95A22F0-96AE-3FCC-F931-4059DF3A30AC}"/>
              </a:ext>
            </a:extLst>
          </p:cNvPr>
          <p:cNvSpPr txBox="1"/>
          <p:nvPr/>
        </p:nvSpPr>
        <p:spPr>
          <a:xfrm>
            <a:off x="3458341" y="1541341"/>
            <a:ext cx="38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I/P</a:t>
            </a:r>
            <a:endParaRPr lang="zh-TW" altLang="en-US" sz="10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E545C0E-6FF7-A653-F903-85511801ABC1}"/>
              </a:ext>
            </a:extLst>
          </p:cNvPr>
          <p:cNvSpPr txBox="1"/>
          <p:nvPr/>
        </p:nvSpPr>
        <p:spPr>
          <a:xfrm>
            <a:off x="3964986" y="1541665"/>
            <a:ext cx="38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I/P</a:t>
            </a:r>
            <a:endParaRPr lang="zh-TW" altLang="en-US" sz="10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2CA7108-933C-40C9-9943-E55A620E5AAE}"/>
              </a:ext>
            </a:extLst>
          </p:cNvPr>
          <p:cNvSpPr txBox="1"/>
          <p:nvPr/>
        </p:nvSpPr>
        <p:spPr>
          <a:xfrm>
            <a:off x="4872377" y="1539635"/>
            <a:ext cx="38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I/P</a:t>
            </a:r>
            <a:endParaRPr lang="zh-TW" altLang="en-US" sz="10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32EC15E4-F5F8-A8ED-5B41-19BA08F61B86}"/>
              </a:ext>
            </a:extLst>
          </p:cNvPr>
          <p:cNvSpPr txBox="1"/>
          <p:nvPr/>
        </p:nvSpPr>
        <p:spPr>
          <a:xfrm>
            <a:off x="5856134" y="862753"/>
            <a:ext cx="3185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像素之間的顏色差異對濾波結果的影響程度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D6DE3DB-1BD4-2F73-2C84-9613A438D5E1}"/>
              </a:ext>
            </a:extLst>
          </p:cNvPr>
          <p:cNvSpPr txBox="1"/>
          <p:nvPr/>
        </p:nvSpPr>
        <p:spPr>
          <a:xfrm>
            <a:off x="5840936" y="1244729"/>
            <a:ext cx="3451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像素之間的距離對濾波結果的影響程度，</a:t>
            </a:r>
            <a:r>
              <a:rPr lang="zh-TW" altLang="en-US" sz="1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d&gt;0</a:t>
            </a:r>
            <a:r>
              <a:rPr lang="zh-TW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時此參數無作用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，但因輸入需要此參數，所以將其設置與 </a:t>
            </a:r>
            <a:r>
              <a:rPr lang="en-US" altLang="zh-TW" sz="1200" dirty="0" err="1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sigmaSpace</a:t>
            </a:r>
            <a:r>
              <a:rPr lang="zh-TW" altLang="en-US" sz="12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相等就好。</a:t>
            </a: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1E82E143-EC10-38FC-54F6-FED74C6C9B30}"/>
              </a:ext>
            </a:extLst>
          </p:cNvPr>
          <p:cNvCxnSpPr>
            <a:cxnSpLocks/>
          </p:cNvCxnSpPr>
          <p:nvPr/>
        </p:nvCxnSpPr>
        <p:spPr>
          <a:xfrm flipV="1">
            <a:off x="3052564" y="4188353"/>
            <a:ext cx="491380" cy="102247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A6483E8-38A6-AA3B-13AC-DA54948F1BE9}"/>
              </a:ext>
            </a:extLst>
          </p:cNvPr>
          <p:cNvCxnSpPr>
            <a:cxnSpLocks/>
          </p:cNvCxnSpPr>
          <p:nvPr/>
        </p:nvCxnSpPr>
        <p:spPr>
          <a:xfrm>
            <a:off x="3020174" y="5700014"/>
            <a:ext cx="523770" cy="105834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2023-11-16 12-39-20">
            <a:hlinkClick r:id="" action="ppaction://media"/>
            <a:extLst>
              <a:ext uri="{FF2B5EF4-FFF2-40B4-BE49-F238E27FC236}">
                <a16:creationId xmlns:a16="http://schemas.microsoft.com/office/drawing/2014/main" id="{2B2088E7-3158-13C6-8EAD-DCEC21B6EF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24834" r="25677"/>
          <a:stretch/>
        </p:blipFill>
        <p:spPr>
          <a:xfrm>
            <a:off x="3507840" y="4158176"/>
            <a:ext cx="2225749" cy="252982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27AD90C-35AF-0391-EC50-8BD7E9686A8F}"/>
              </a:ext>
            </a:extLst>
          </p:cNvPr>
          <p:cNvSpPr txBox="1"/>
          <p:nvPr/>
        </p:nvSpPr>
        <p:spPr>
          <a:xfrm>
            <a:off x="4026719" y="6565000"/>
            <a:ext cx="2364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image1.jpg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935BF5E-D650-17D9-55AD-7AC3140B9807}"/>
              </a:ext>
            </a:extLst>
          </p:cNvPr>
          <p:cNvSpPr txBox="1"/>
          <p:nvPr/>
        </p:nvSpPr>
        <p:spPr>
          <a:xfrm>
            <a:off x="5743671" y="3461136"/>
            <a:ext cx="3410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err="1"/>
              <a:t>sigmaColor</a:t>
            </a:r>
            <a:r>
              <a:rPr lang="en-US" altLang="zh-TW" sz="1400" dirty="0"/>
              <a:t> </a:t>
            </a:r>
            <a:r>
              <a:rPr lang="zh-TW" altLang="en-US" sz="1400" dirty="0"/>
              <a:t>範例</a:t>
            </a:r>
            <a:r>
              <a:rPr lang="en-US" altLang="zh-TW" sz="1400" dirty="0"/>
              <a:t>:</a:t>
            </a:r>
            <a:r>
              <a:rPr lang="zh-TW" altLang="en-US" sz="1400" dirty="0"/>
              <a:t> 假設有個</a:t>
            </a:r>
            <a:r>
              <a:rPr lang="en-US" altLang="zh-TW" sz="1400" dirty="0"/>
              <a:t>3x3</a:t>
            </a:r>
            <a:r>
              <a:rPr lang="zh-TW" altLang="en-US" sz="1400" dirty="0"/>
              <a:t>的</a:t>
            </a:r>
            <a:r>
              <a:rPr lang="en-US" altLang="zh-TW" sz="1400" dirty="0"/>
              <a:t>bilateral filter</a:t>
            </a:r>
            <a:r>
              <a:rPr lang="zh-TW" altLang="en-US" sz="1400" dirty="0"/>
              <a:t>，</a:t>
            </a:r>
            <a:r>
              <a:rPr lang="en-US" altLang="zh-TW" sz="1400" dirty="0" err="1"/>
              <a:t>sigmaColor</a:t>
            </a:r>
            <a:r>
              <a:rPr lang="zh-TW" altLang="en-US" sz="1400" dirty="0"/>
              <a:t>設為</a:t>
            </a:r>
            <a:r>
              <a:rPr lang="en-US" altLang="zh-TW" sz="1400" dirty="0"/>
              <a:t>100</a:t>
            </a:r>
            <a:endParaRPr lang="zh-TW" altLang="en-US" sz="1400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4D7F6FC-495D-D55A-9EF5-4600ADE9D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232797"/>
              </p:ext>
            </p:extLst>
          </p:nvPr>
        </p:nvGraphicFramePr>
        <p:xfrm>
          <a:off x="6763520" y="4726969"/>
          <a:ext cx="1234440" cy="12291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073264988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69762551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1658171031"/>
                    </a:ext>
                  </a:extLst>
                </a:gridCol>
              </a:tblGrid>
              <a:tr h="40972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150</a:t>
                      </a:r>
                      <a:endParaRPr lang="zh-TW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10</a:t>
                      </a:r>
                      <a:endParaRPr lang="zh-TW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60</a:t>
                      </a:r>
                      <a:endParaRPr lang="zh-TW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9957384"/>
                  </a:ext>
                </a:extLst>
              </a:tr>
              <a:tr h="40972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80</a:t>
                      </a:r>
                      <a:endParaRPr lang="zh-TW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240</a:t>
                      </a:r>
                      <a:endParaRPr lang="zh-TW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110</a:t>
                      </a:r>
                      <a:endParaRPr lang="zh-TW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7624745"/>
                  </a:ext>
                </a:extLst>
              </a:tr>
              <a:tr h="40972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40</a:t>
                      </a:r>
                      <a:endParaRPr lang="zh-TW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200</a:t>
                      </a:r>
                      <a:endParaRPr lang="zh-TW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90</a:t>
                      </a:r>
                      <a:endParaRPr lang="zh-TW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384601"/>
                  </a:ext>
                </a:extLst>
              </a:tr>
            </a:tbl>
          </a:graphicData>
        </a:graphic>
      </p:graphicFrame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5396D316-48D2-1D03-EB42-433AF0D119D7}"/>
              </a:ext>
            </a:extLst>
          </p:cNvPr>
          <p:cNvCxnSpPr/>
          <p:nvPr/>
        </p:nvCxnSpPr>
        <p:spPr>
          <a:xfrm flipH="1" flipV="1">
            <a:off x="6534920" y="4666379"/>
            <a:ext cx="457200" cy="174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A1F725E-1C6A-898C-03BA-280D3C2FAE3E}"/>
              </a:ext>
            </a:extLst>
          </p:cNvPr>
          <p:cNvSpPr txBox="1"/>
          <p:nvPr/>
        </p:nvSpPr>
        <p:spPr>
          <a:xfrm>
            <a:off x="5884796" y="4048664"/>
            <a:ext cx="2708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針對第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個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pixel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，中心與其差距為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240-150=</a:t>
            </a:r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90</a:t>
            </a:r>
            <a:r>
              <a:rPr lang="zh-TW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&lt;</a:t>
            </a:r>
            <a:r>
              <a:rPr lang="zh-TW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100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SigmaColor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，則第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個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pixel</a:t>
            </a:r>
            <a:r>
              <a:rPr lang="zh-TW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會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參與濾波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63B6028-CCD3-FD69-4424-1875AD8C5ECB}"/>
              </a:ext>
            </a:extLst>
          </p:cNvPr>
          <p:cNvCxnSpPr>
            <a:cxnSpLocks/>
          </p:cNvCxnSpPr>
          <p:nvPr/>
        </p:nvCxnSpPr>
        <p:spPr>
          <a:xfrm flipH="1">
            <a:off x="6663447" y="5856051"/>
            <a:ext cx="243191" cy="23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DE513B3-DC3B-9CEA-6D0B-BEB38A47F18E}"/>
              </a:ext>
            </a:extLst>
          </p:cNvPr>
          <p:cNvSpPr txBox="1"/>
          <p:nvPr/>
        </p:nvSpPr>
        <p:spPr>
          <a:xfrm>
            <a:off x="6113631" y="6089515"/>
            <a:ext cx="2708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針對第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個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pixel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，中心與其差距為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240-40=</a:t>
            </a:r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200</a:t>
            </a:r>
            <a:r>
              <a:rPr lang="zh-TW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&gt;</a:t>
            </a:r>
            <a:r>
              <a:rPr lang="zh-TW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100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SigmaColor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，則第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個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pixel</a:t>
            </a:r>
            <a:r>
              <a:rPr lang="zh-TW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不會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參與濾波</a:t>
            </a:r>
          </a:p>
        </p:txBody>
      </p:sp>
    </p:spTree>
    <p:extLst>
      <p:ext uri="{BB962C8B-B14F-4D97-AF65-F5344CB8AC3E}">
        <p14:creationId xmlns:p14="http://schemas.microsoft.com/office/powerpoint/2010/main" val="9127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0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>
          <a:extLst>
            <a:ext uri="{FF2B5EF4-FFF2-40B4-BE49-F238E27FC236}">
              <a16:creationId xmlns:a16="http://schemas.microsoft.com/office/drawing/2014/main" id="{B1C2B7BB-67D8-8966-D057-40AB7869F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92FADAE-54B0-3289-8ADF-8D4441959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88" y="3865163"/>
            <a:ext cx="2296800" cy="2775611"/>
          </a:xfrm>
          <a:prstGeom prst="rect">
            <a:avLst/>
          </a:prstGeom>
        </p:spPr>
      </p:pic>
      <p:sp>
        <p:nvSpPr>
          <p:cNvPr id="136" name="Shape 136">
            <a:extLst>
              <a:ext uri="{FF2B5EF4-FFF2-40B4-BE49-F238E27FC236}">
                <a16:creationId xmlns:a16="http://schemas.microsoft.com/office/drawing/2014/main" id="{6C9F1F6C-3EB3-39D1-6CA9-DA836BFD0E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2.3 Median Filter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hape 156">
                <a:extLst>
                  <a:ext uri="{FF2B5EF4-FFF2-40B4-BE49-F238E27FC236}">
                    <a16:creationId xmlns:a16="http://schemas.microsoft.com/office/drawing/2014/main" id="{658AE13B-AB6B-B9C2-1953-EF5F8F8D55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593" y="471821"/>
                <a:ext cx="8958401" cy="21242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68569" tIns="34275" rIns="68569" bIns="3427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9875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eriod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Given: 1 color image, “image2.jpg”</a:t>
                </a:r>
              </a:p>
              <a:p>
                <a:pPr marL="269875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eriod"/>
                  <a:tabLst/>
                  <a:defRPr/>
                </a:pPr>
                <a:r>
                  <a:rPr lang="en-US" altLang="zh-TW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Q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:</a:t>
                </a:r>
              </a:p>
              <a:p>
                <a:pPr marL="269875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1) </a:t>
                </a:r>
                <a:r>
                  <a:rPr lang="en-US" altLang="zh-TW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Apply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“Load image 2” button to load image.</a:t>
                </a:r>
              </a:p>
              <a:p>
                <a:pPr marL="269875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2) Click “2.3 Median Filter” to show the popup window.</a:t>
                </a:r>
                <a:b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</a:br>
                <a:endPara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endParaRPr>
              </a:p>
              <a:p>
                <a:pPr marL="269875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3) </a:t>
                </a:r>
                <a:r>
                  <a:rPr lang="en-US" altLang="zh-TW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Apply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cv2.createTrackbar()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to create a trackbar on popup window.</a:t>
                </a:r>
              </a:p>
              <a:p>
                <a:pPr marL="269875" indent="282575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altLang="zh-TW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- 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Or </a:t>
                </a:r>
                <a:r>
                  <a:rPr lang="en-US" altLang="zh-TW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you can use </a:t>
                </a:r>
                <a:r>
                  <a:rPr lang="en-US" altLang="zh-TW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cv2.imshow() </a:t>
                </a:r>
                <a:r>
                  <a:rPr lang="en-US" altLang="zh-TW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to show these images (</a:t>
                </a:r>
                <a:r>
                  <a:rPr lang="en-US" altLang="zh-TW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m=1, 2, 3, 4, 5</a:t>
                </a:r>
                <a:r>
                  <a:rPr lang="en-US" altLang="zh-TW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).</a:t>
                </a:r>
                <a:endPara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endParaRPr>
              </a:p>
              <a:p>
                <a:pPr marL="269875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4) </a:t>
                </a:r>
                <a:r>
                  <a:rPr lang="en-US" altLang="zh-TW" sz="18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Apply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trackbar to change the </a:t>
                </a:r>
                <a:r>
                  <a:rPr lang="en-US" altLang="zh-TW" sz="18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kernal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radius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(m).</a:t>
                </a:r>
              </a:p>
              <a:p>
                <a:pPr marL="269875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5) The range of radius size is 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m=[1, 5]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.</a:t>
                </a:r>
              </a:p>
              <a:p>
                <a:pPr marL="269875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6) Apply median filter (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cv2.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medianBlur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()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) which kernel size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</m:ctrlPr>
                      </m:dPr>
                      <m:e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  <m:t>2</m:t>
                        </m:r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  <m:t>𝑚</m:t>
                        </m:r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kumimoji="0" lang="en-US" altLang="zh-TW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Times New Roman" panose="02020603050405020304" pitchFamily="18" charset="0"/>
                        <a:sym typeface="Arial"/>
                      </a:rPr>
                      <m:t>×(2</m:t>
                    </m:r>
                    <m:r>
                      <a:rPr kumimoji="0" lang="en-US" altLang="zh-TW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Times New Roman" panose="02020603050405020304" pitchFamily="18" charset="0"/>
                        <a:sym typeface="Arial"/>
                      </a:rPr>
                      <m:t>𝑚</m:t>
                    </m:r>
                    <m:r>
                      <a:rPr kumimoji="0" lang="en-US" altLang="zh-TW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Times New Roman" panose="02020603050405020304" pitchFamily="18" charset="0"/>
                        <a:sym typeface="Arial"/>
                      </a:rPr>
                      <m:t>+1)</m:t>
                    </m:r>
                  </m:oMath>
                </a14:m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to “image2.jpg” and show result on popup window.</a:t>
                </a:r>
              </a:p>
            </p:txBody>
          </p:sp>
        </mc:Choice>
        <mc:Fallback xmlns="">
          <p:sp>
            <p:nvSpPr>
              <p:cNvPr id="8" name="Shape 156">
                <a:extLst>
                  <a:ext uri="{FF2B5EF4-FFF2-40B4-BE49-F238E27FC236}">
                    <a16:creationId xmlns:a16="http://schemas.microsoft.com/office/drawing/2014/main" id="{658AE13B-AB6B-B9C2-1953-EF5F8F8D5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93" y="471821"/>
                <a:ext cx="8958401" cy="2124261"/>
              </a:xfrm>
              <a:prstGeom prst="rect">
                <a:avLst/>
              </a:prstGeom>
              <a:blipFill>
                <a:blip r:embed="rId6"/>
                <a:stretch>
                  <a:fillRect l="-680" t="-2006" b="-504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F4C50A69-D3F7-7274-C941-5A1CE4A20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36594" y="6343994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E663B22-3EA1-C5F3-18C9-BE239DA55165}"/>
              </a:ext>
            </a:extLst>
          </p:cNvPr>
          <p:cNvSpPr txBox="1"/>
          <p:nvPr/>
        </p:nvSpPr>
        <p:spPr>
          <a:xfrm>
            <a:off x="7832816" y="0"/>
            <a:ext cx="1558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Liu)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8DF7D965-07AF-4B8F-D9F0-861A6E617BE3}"/>
              </a:ext>
            </a:extLst>
          </p:cNvPr>
          <p:cNvSpPr/>
          <p:nvPr/>
        </p:nvSpPr>
        <p:spPr>
          <a:xfrm>
            <a:off x="876933" y="5682774"/>
            <a:ext cx="1973550" cy="451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13EA7FBA-CAF9-F0D4-BA63-2F359268635C}"/>
              </a:ext>
            </a:extLst>
          </p:cNvPr>
          <p:cNvCxnSpPr>
            <a:cxnSpLocks/>
          </p:cNvCxnSpPr>
          <p:nvPr/>
        </p:nvCxnSpPr>
        <p:spPr>
          <a:xfrm flipV="1">
            <a:off x="2850483" y="3988355"/>
            <a:ext cx="510958" cy="171908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17381A7-3E33-FA4A-FE5C-3B4317DC1099}"/>
              </a:ext>
            </a:extLst>
          </p:cNvPr>
          <p:cNvCxnSpPr>
            <a:cxnSpLocks/>
          </p:cNvCxnSpPr>
          <p:nvPr/>
        </p:nvCxnSpPr>
        <p:spPr>
          <a:xfrm>
            <a:off x="2873894" y="6134519"/>
            <a:ext cx="480268" cy="34929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3.4. Median Blur">
            <a:extLst>
              <a:ext uri="{FF2B5EF4-FFF2-40B4-BE49-F238E27FC236}">
                <a16:creationId xmlns:a16="http://schemas.microsoft.com/office/drawing/2014/main" id="{FBF504B1-BC90-9A54-898A-F0C37654F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184" y="3691931"/>
            <a:ext cx="2979527" cy="10726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198FD671-1A8C-6A46-60F3-A77E11A2E6D3}"/>
              </a:ext>
            </a:extLst>
          </p:cNvPr>
          <p:cNvSpPr txBox="1"/>
          <p:nvPr/>
        </p:nvSpPr>
        <p:spPr>
          <a:xfrm>
            <a:off x="7041284" y="3674808"/>
            <a:ext cx="1833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Median filter example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7D073D3-9967-BDDB-F07A-2A327D1F893B}"/>
              </a:ext>
            </a:extLst>
          </p:cNvPr>
          <p:cNvSpPr txBox="1"/>
          <p:nvPr/>
        </p:nvSpPr>
        <p:spPr>
          <a:xfrm>
            <a:off x="799833" y="1605031"/>
            <a:ext cx="3173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median</a:t>
            </a:r>
            <a:r>
              <a:rPr lang="en-US" altLang="zh-TW" sz="1400" dirty="0"/>
              <a:t> = cv2. </a:t>
            </a:r>
            <a:r>
              <a:rPr lang="en-US" altLang="zh-TW" sz="1400" dirty="0" err="1"/>
              <a:t>medianBlur</a:t>
            </a:r>
            <a:r>
              <a:rPr lang="en-US" altLang="zh-TW" sz="1400" dirty="0"/>
              <a:t>(</a:t>
            </a:r>
            <a:r>
              <a:rPr lang="en-US" altLang="zh-TW" sz="1400" dirty="0">
                <a:solidFill>
                  <a:srgbClr val="00B0F0"/>
                </a:solidFill>
              </a:rPr>
              <a:t>image</a:t>
            </a:r>
            <a:r>
              <a:rPr lang="en-US" altLang="zh-TW" sz="1400" dirty="0"/>
              <a:t>, </a:t>
            </a:r>
            <a:r>
              <a:rPr lang="en-US" altLang="zh-TW" sz="1400" dirty="0" err="1">
                <a:solidFill>
                  <a:srgbClr val="00B0F0"/>
                </a:solidFill>
              </a:rPr>
              <a:t>kernal</a:t>
            </a:r>
            <a:r>
              <a:rPr lang="en-US" altLang="zh-TW" sz="1400" dirty="0"/>
              <a:t>)</a:t>
            </a:r>
            <a:endParaRPr lang="zh-TW" altLang="en-US" sz="14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C676026-6682-9BE6-7B2A-82E79E9B943B}"/>
              </a:ext>
            </a:extLst>
          </p:cNvPr>
          <p:cNvSpPr txBox="1"/>
          <p:nvPr/>
        </p:nvSpPr>
        <p:spPr>
          <a:xfrm>
            <a:off x="6682105" y="1016593"/>
            <a:ext cx="26149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B0F0"/>
                </a:solidFill>
              </a:rPr>
              <a:t>image</a:t>
            </a:r>
            <a:r>
              <a:rPr lang="en-US" altLang="zh-TW" sz="1200" dirty="0"/>
              <a:t>: original image “image1.jpg”</a:t>
            </a:r>
          </a:p>
          <a:p>
            <a:pPr marL="447675" indent="-447675"/>
            <a:r>
              <a:rPr lang="en-US" altLang="zh-TW" sz="1200" dirty="0" err="1">
                <a:solidFill>
                  <a:srgbClr val="00B0F0"/>
                </a:solidFill>
              </a:rPr>
              <a:t>kernal</a:t>
            </a:r>
            <a:r>
              <a:rPr lang="en-US" altLang="zh-TW" sz="1200" dirty="0"/>
              <a:t>: </a:t>
            </a:r>
            <a:r>
              <a:rPr lang="en-US" altLang="zh-TW" sz="1200" dirty="0" err="1"/>
              <a:t>kernal</a:t>
            </a:r>
            <a:r>
              <a:rPr lang="en-US" altLang="zh-TW" sz="1200" dirty="0"/>
              <a:t> size of median filter, which is (2m + 1) x (2m + 1)</a:t>
            </a:r>
          </a:p>
          <a:p>
            <a:pPr marL="542925" indent="-542925"/>
            <a:r>
              <a:rPr lang="en-US" altLang="zh-TW" sz="1200" dirty="0">
                <a:solidFill>
                  <a:srgbClr val="FF0000"/>
                </a:solidFill>
              </a:rPr>
              <a:t>median</a:t>
            </a:r>
            <a:r>
              <a:rPr lang="en-US" altLang="zh-TW" sz="1200" dirty="0"/>
              <a:t>: image after applying median filter</a:t>
            </a:r>
            <a:endParaRPr lang="zh-TW" altLang="en-US" sz="12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56DB6E9-47BC-A829-319F-911DAA931661}"/>
              </a:ext>
            </a:extLst>
          </p:cNvPr>
          <p:cNvSpPr txBox="1"/>
          <p:nvPr/>
        </p:nvSpPr>
        <p:spPr>
          <a:xfrm>
            <a:off x="1012396" y="1533951"/>
            <a:ext cx="4296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O/P</a:t>
            </a:r>
            <a:endParaRPr lang="zh-TW" altLang="en-US" sz="8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D51C9E6F-1381-EE29-6510-A3D0F4BAD3CC}"/>
              </a:ext>
            </a:extLst>
          </p:cNvPr>
          <p:cNvSpPr txBox="1"/>
          <p:nvPr/>
        </p:nvSpPr>
        <p:spPr>
          <a:xfrm>
            <a:off x="2902007" y="1533951"/>
            <a:ext cx="38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I/P</a:t>
            </a:r>
            <a:endParaRPr lang="zh-TW" altLang="en-US" sz="10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9BADE57-31DC-051C-E74F-7FF98D989CD2}"/>
              </a:ext>
            </a:extLst>
          </p:cNvPr>
          <p:cNvSpPr txBox="1"/>
          <p:nvPr/>
        </p:nvSpPr>
        <p:spPr>
          <a:xfrm>
            <a:off x="3412900" y="1524425"/>
            <a:ext cx="38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I/P</a:t>
            </a:r>
            <a:endParaRPr lang="zh-TW" altLang="en-US" sz="1000" dirty="0"/>
          </a:p>
        </p:txBody>
      </p:sp>
      <p:pic>
        <p:nvPicPr>
          <p:cNvPr id="9" name="2023-11-16 12-44-27">
            <a:hlinkClick r:id="" action="ppaction://media"/>
            <a:extLst>
              <a:ext uri="{FF2B5EF4-FFF2-40B4-BE49-F238E27FC236}">
                <a16:creationId xmlns:a16="http://schemas.microsoft.com/office/drawing/2014/main" id="{9D5DC0AF-B654-E525-15CC-5B13516EF9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23284" r="24123"/>
          <a:stretch/>
        </p:blipFill>
        <p:spPr>
          <a:xfrm>
            <a:off x="3361441" y="3988355"/>
            <a:ext cx="2364811" cy="2529226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2F6F22F-0974-5FF0-D8E8-77C858E475AC}"/>
              </a:ext>
            </a:extLst>
          </p:cNvPr>
          <p:cNvSpPr txBox="1"/>
          <p:nvPr/>
        </p:nvSpPr>
        <p:spPr>
          <a:xfrm>
            <a:off x="3265046" y="364403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/P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F45A3EC-8563-2817-41F8-006FD097B5BA}"/>
              </a:ext>
            </a:extLst>
          </p:cNvPr>
          <p:cNvSpPr txBox="1"/>
          <p:nvPr/>
        </p:nvSpPr>
        <p:spPr>
          <a:xfrm>
            <a:off x="3966889" y="6438975"/>
            <a:ext cx="2364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image2.jpg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193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CFF36-2F04-1371-8A50-9D23BF219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9A7977-F205-505C-2753-C685F745D1FA}"/>
              </a:ext>
            </a:extLst>
          </p:cNvPr>
          <p:cNvSpPr txBox="1"/>
          <p:nvPr/>
        </p:nvSpPr>
        <p:spPr>
          <a:xfrm>
            <a:off x="-1" y="79283"/>
            <a:ext cx="78242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Image Smoothing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endParaRPr lang="en-US" altLang="zh-TW" sz="28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>
              <a:buSzPct val="25000"/>
            </a:pP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D3385EB-C9A1-AA7E-64E8-64C2B39D9B71}"/>
              </a:ext>
            </a:extLst>
          </p:cNvPr>
          <p:cNvSpPr txBox="1"/>
          <p:nvPr/>
        </p:nvSpPr>
        <p:spPr>
          <a:xfrm>
            <a:off x="7974382" y="0"/>
            <a:ext cx="16100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Liu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5B212E-5DA2-4D19-8491-48BA3B58A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206"/>
            <a:ext cx="9144000" cy="531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90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8565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 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8607" y="539851"/>
            <a:ext cx="4603834" cy="1849666"/>
          </a:xfrm>
        </p:spPr>
        <p:txBody>
          <a:bodyPr>
            <a:normAutofit/>
          </a:bodyPr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3.1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Sobel X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Sobel Y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 and Threshold</a:t>
            </a:r>
            <a:endParaRPr lang="en-US" altLang="zh-TW"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 </a:t>
            </a:r>
            <a:r>
              <a:rPr lang="en-US" altLang="zh-TW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Angle 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ct val="25000"/>
            </a:pPr>
            <a:fld id="{CE83DE27-3F3A-421C-8CC9-9BCAA9F15320}" type="slidenum">
              <a:rPr lang="zh-TW" altLang="en-US" smtClean="0"/>
              <a:pPr algn="r">
                <a:buSzPct val="25000"/>
              </a:pPr>
              <a:t>17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4AFCF4-CDBC-C6FB-5FD7-7D82FAE61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0" y="618565"/>
            <a:ext cx="2362200" cy="24479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4348726-9CDD-1DB6-AC31-283319625F21}"/>
              </a:ext>
            </a:extLst>
          </p:cNvPr>
          <p:cNvSpPr txBox="1"/>
          <p:nvPr/>
        </p:nvSpPr>
        <p:spPr>
          <a:xfrm>
            <a:off x="7874366" y="-29272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Ying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308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Sobel x 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Shape 186">
            <a:extLst>
              <a:ext uri="{FF2B5EF4-FFF2-40B4-BE49-F238E27FC236}">
                <a16:creationId xmlns:a16="http://schemas.microsoft.com/office/drawing/2014/main" id="{4A731A3A-9D72-49B7-8620-8B58CA217E0F}"/>
              </a:ext>
            </a:extLst>
          </p:cNvPr>
          <p:cNvSpPr txBox="1">
            <a:spLocks/>
          </p:cNvSpPr>
          <p:nvPr/>
        </p:nvSpPr>
        <p:spPr>
          <a:xfrm>
            <a:off x="1" y="466682"/>
            <a:ext cx="6746032" cy="241568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1.   Given: </a:t>
            </a: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RGB image, “building.jpg”</a:t>
            </a:r>
          </a:p>
          <a:p>
            <a:pPr defTabSz="914400"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Q: Generate Sobel x image for “building.jpg”</a:t>
            </a:r>
          </a:p>
          <a:p>
            <a:pPr marL="625475" lvl="0" indent="-271463" defTabSz="914400">
              <a:buClr>
                <a:srgbClr val="000000"/>
              </a:buClr>
              <a:buSzPct val="100000"/>
              <a:buAutoNum type="arabicParenR"/>
              <a:tabLst>
                <a:tab pos="900113" algn="l"/>
              </a:tabLst>
              <a:defRPr/>
            </a:pP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Convert the RGB image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into a grayscale image </a:t>
            </a:r>
          </a:p>
          <a:p>
            <a:pPr marL="354012" lvl="0" defTabSz="914400"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endParaRPr lang="en-US" altLang="zh-TW" sz="18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625475" lvl="0" indent="-271463" defTabSz="914400">
              <a:buClr>
                <a:srgbClr val="000000"/>
              </a:buClr>
              <a:buSzPct val="100000"/>
              <a:buAutoNum type="arabicParenR"/>
              <a:tabLst>
                <a:tab pos="900113" algn="l"/>
              </a:tabLst>
              <a:defRPr/>
            </a:pP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mooth grayscale image with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Gaussian smoothing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filter. </a:t>
            </a:r>
          </a:p>
          <a:p>
            <a:pPr marL="625475" lvl="0" indent="-271463" defTabSz="914400">
              <a:buClr>
                <a:srgbClr val="000000"/>
              </a:buClr>
              <a:buSzPct val="100000"/>
              <a:buAutoNum type="arabicParenR"/>
              <a:tabLst>
                <a:tab pos="900113" algn="l"/>
              </a:tabLst>
              <a:defRPr/>
            </a:pPr>
            <a:endParaRPr lang="en-US" altLang="zh-TW" sz="18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625475" lvl="0" indent="-271463" defTabSz="914400">
              <a:buClr>
                <a:srgbClr val="000000"/>
              </a:buClr>
              <a:buSzPct val="100000"/>
              <a:buAutoNum type="arabicParenR"/>
              <a:tabLst>
                <a:tab pos="900113" algn="l"/>
              </a:tabLst>
              <a:defRPr/>
            </a:pP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Apply Sobel edge detection to detect </a:t>
            </a:r>
            <a:r>
              <a:rPr lang="en-US" altLang="zh-TW" sz="18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vertical edge 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by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your own 3x3 Sobel x operator. (</a:t>
            </a:r>
            <a:r>
              <a:rPr lang="en-US" altLang="zh-TW" sz="18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Can not use OpenCV Function cv2.Sobel and cv2.filter2D.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 </a:t>
            </a:r>
          </a:p>
          <a:p>
            <a:pPr marL="625475" lvl="0" indent="-271463" defTabSz="914400">
              <a:buClr>
                <a:srgbClr val="000000"/>
              </a:buClr>
              <a:buSzPct val="100000"/>
              <a:buAutoNum type="arabicParenR"/>
              <a:tabLst>
                <a:tab pos="900113" algn="l"/>
              </a:tabLst>
              <a:defRPr/>
            </a:pP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Please show the result </a:t>
            </a:r>
            <a:r>
              <a:rPr lang="en-US" altLang="zh-TW" sz="18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cv2.imshow </a:t>
            </a: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function.</a:t>
            </a:r>
            <a:endParaRPr kumimoji="0" lang="en-US" altLang="zh-TW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lvl="0" indent="-342900" defTabSz="914400"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tabLst>
                <a:tab pos="900113" algn="l"/>
              </a:tabLst>
              <a:defRPr/>
            </a:pP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 </a:t>
            </a: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Textbook Chapter 6, p.144 ~ 149 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F76A94C-C4B7-42C1-A782-2CB66B9157CB}"/>
              </a:ext>
            </a:extLst>
          </p:cNvPr>
          <p:cNvSpPr/>
          <p:nvPr/>
        </p:nvSpPr>
        <p:spPr>
          <a:xfrm>
            <a:off x="6727804" y="6589956"/>
            <a:ext cx="9717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O/P: Sobel x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D9D7DEC0-AEAF-4FD8-AC86-A5838BA8E89C}"/>
              </a:ext>
            </a:extLst>
          </p:cNvPr>
          <p:cNvSpPr/>
          <p:nvPr/>
        </p:nvSpPr>
        <p:spPr>
          <a:xfrm rot="16200000">
            <a:off x="5308895" y="5601184"/>
            <a:ext cx="174384" cy="171746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表格 28">
            <a:extLst>
              <a:ext uri="{FF2B5EF4-FFF2-40B4-BE49-F238E27FC236}">
                <a16:creationId xmlns:a16="http://schemas.microsoft.com/office/drawing/2014/main" id="{0E438BDF-33C1-438D-8285-2C766D231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72079"/>
              </p:ext>
            </p:extLst>
          </p:nvPr>
        </p:nvGraphicFramePr>
        <p:xfrm>
          <a:off x="4831133" y="5358629"/>
          <a:ext cx="1041690" cy="1014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230">
                  <a:extLst>
                    <a:ext uri="{9D8B030D-6E8A-4147-A177-3AD203B41FA5}">
                      <a16:colId xmlns:a16="http://schemas.microsoft.com/office/drawing/2014/main" val="1073264988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2697625519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1658171031"/>
                    </a:ext>
                  </a:extLst>
                </a:gridCol>
              </a:tblGrid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9957384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7624745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384601"/>
                  </a:ext>
                </a:extLst>
              </a:tr>
            </a:tbl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7E3EB26B-2D6B-4E37-91EB-E9217464D88F}"/>
              </a:ext>
            </a:extLst>
          </p:cNvPr>
          <p:cNvSpPr txBox="1"/>
          <p:nvPr/>
        </p:nvSpPr>
        <p:spPr>
          <a:xfrm>
            <a:off x="4550809" y="6421443"/>
            <a:ext cx="1717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Sobel x filter on blur image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4977C07-B970-F04E-019F-8F58D5128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147" y="5413745"/>
            <a:ext cx="1800000" cy="1160747"/>
          </a:xfrm>
          <a:prstGeom prst="rect">
            <a:avLst/>
          </a:prstGeom>
        </p:spPr>
      </p:pic>
      <p:sp>
        <p:nvSpPr>
          <p:cNvPr id="23" name="箭號: 向下 22">
            <a:extLst>
              <a:ext uri="{FF2B5EF4-FFF2-40B4-BE49-F238E27FC236}">
                <a16:creationId xmlns:a16="http://schemas.microsoft.com/office/drawing/2014/main" id="{99482B25-1899-4274-9F2C-B8571D84C5A4}"/>
              </a:ext>
            </a:extLst>
          </p:cNvPr>
          <p:cNvSpPr/>
          <p:nvPr/>
        </p:nvSpPr>
        <p:spPr>
          <a:xfrm rot="16200000">
            <a:off x="5321406" y="3420817"/>
            <a:ext cx="174384" cy="168281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EFDA3D0-4C10-40CE-92A8-812B7C1F3FC1}"/>
              </a:ext>
            </a:extLst>
          </p:cNvPr>
          <p:cNvSpPr/>
          <p:nvPr/>
        </p:nvSpPr>
        <p:spPr>
          <a:xfrm>
            <a:off x="2849526" y="4753048"/>
            <a:ext cx="12330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I/P: building.</a:t>
            </a:r>
            <a:r>
              <a:rPr lang="en-US" altLang="zh-TW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jpg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C95494E-83EC-4DC7-A520-3B2A98DA7771}"/>
              </a:ext>
            </a:extLst>
          </p:cNvPr>
          <p:cNvSpPr/>
          <p:nvPr/>
        </p:nvSpPr>
        <p:spPr>
          <a:xfrm>
            <a:off x="6550722" y="4748778"/>
            <a:ext cx="1226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Grayscale Image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4188DE00-5453-4C58-AEB4-94E7945C9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0734" y="3626195"/>
            <a:ext cx="1800000" cy="107437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F4D6B719-D01F-475A-AA2A-6152C60061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147" y="3556550"/>
            <a:ext cx="1800000" cy="1160747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54EAD02-F446-498C-8112-2891722D2F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32" y="5423370"/>
            <a:ext cx="1800000" cy="1160747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73E99D0C-437B-467B-B1D0-42A6B566B7E2}"/>
              </a:ext>
            </a:extLst>
          </p:cNvPr>
          <p:cNvSpPr/>
          <p:nvPr/>
        </p:nvSpPr>
        <p:spPr>
          <a:xfrm>
            <a:off x="3197172" y="6575724"/>
            <a:ext cx="8755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Blur image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箭號: 向下 35">
            <a:extLst>
              <a:ext uri="{FF2B5EF4-FFF2-40B4-BE49-F238E27FC236}">
                <a16:creationId xmlns:a16="http://schemas.microsoft.com/office/drawing/2014/main" id="{B6A57683-406F-4C69-A26F-0E6ACC212A86}"/>
              </a:ext>
            </a:extLst>
          </p:cNvPr>
          <p:cNvSpPr/>
          <p:nvPr/>
        </p:nvSpPr>
        <p:spPr>
          <a:xfrm rot="3794491">
            <a:off x="5193605" y="4155532"/>
            <a:ext cx="169402" cy="148768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DD07964-D319-4237-BDB4-91B9A8812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3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13">
            <a:extLst>
              <a:ext uri="{FF2B5EF4-FFF2-40B4-BE49-F238E27FC236}">
                <a16:creationId xmlns:a16="http://schemas.microsoft.com/office/drawing/2014/main" id="{A0B3DACC-AA2E-57EA-5859-258C75760316}"/>
              </a:ext>
            </a:extLst>
          </p:cNvPr>
          <p:cNvSpPr txBox="1">
            <a:spLocks/>
          </p:cNvSpPr>
          <p:nvPr/>
        </p:nvSpPr>
        <p:spPr>
          <a:xfrm>
            <a:off x="7086600" y="6594119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EB736E02-E3B3-9343-3EB9-635B87037CC4}"/>
              </a:ext>
            </a:extLst>
          </p:cNvPr>
          <p:cNvGrpSpPr/>
          <p:nvPr/>
        </p:nvGrpSpPr>
        <p:grpSpPr>
          <a:xfrm>
            <a:off x="160147" y="3617661"/>
            <a:ext cx="1861656" cy="1929216"/>
            <a:chOff x="160147" y="3364992"/>
            <a:chExt cx="1861656" cy="192921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D2ACA3B-B18E-0D05-E174-8E789FB52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147" y="3364992"/>
              <a:ext cx="1861656" cy="1929216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B6CEE40-479C-6715-DD4E-5F89C3018ED1}"/>
                </a:ext>
              </a:extLst>
            </p:cNvPr>
            <p:cNvSpPr/>
            <p:nvPr/>
          </p:nvSpPr>
          <p:spPr>
            <a:xfrm>
              <a:off x="168368" y="3744850"/>
              <a:ext cx="1797104" cy="2524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52F7F91-D245-1922-C67D-356EF166100C}"/>
              </a:ext>
            </a:extLst>
          </p:cNvPr>
          <p:cNvSpPr txBox="1"/>
          <p:nvPr/>
        </p:nvSpPr>
        <p:spPr>
          <a:xfrm>
            <a:off x="6115248" y="462900"/>
            <a:ext cx="30703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original image “building.jpg”</a:t>
            </a:r>
          </a:p>
          <a:p>
            <a:r>
              <a:rPr lang="en-US" altLang="zh-TW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grayscale image </a:t>
            </a:r>
          </a:p>
          <a:p>
            <a:pPr marL="542925" indent="-542925"/>
            <a:r>
              <a:rPr lang="en-US" altLang="zh-TW" sz="1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kernal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kernal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size of gaussian filter, which is (2m + 1) x (2m + 1)</a:t>
            </a:r>
          </a:p>
          <a:p>
            <a:pPr marL="542925" indent="-542925"/>
            <a:r>
              <a:rPr lang="en-US" altLang="zh-TW" sz="1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sigmaX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standard deviation in the X direction</a:t>
            </a:r>
          </a:p>
          <a:p>
            <a:pPr marL="542925" indent="-542925"/>
            <a:r>
              <a:rPr lang="en-US" altLang="zh-TW" sz="1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sigmaY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standard deviation in the Y direction</a:t>
            </a:r>
          </a:p>
          <a:p>
            <a:pPr marL="542925" indent="-542925"/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blur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image with gaussian blur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73F3DB-D173-DDCF-53E2-0BFFBA4629DA}"/>
              </a:ext>
            </a:extLst>
          </p:cNvPr>
          <p:cNvGrpSpPr/>
          <p:nvPr/>
        </p:nvGrpSpPr>
        <p:grpSpPr>
          <a:xfrm>
            <a:off x="850772" y="1835014"/>
            <a:ext cx="4868192" cy="391309"/>
            <a:chOff x="850772" y="1498121"/>
            <a:chExt cx="4868192" cy="391309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69DA892-5503-6815-354C-FEEC682EAC54}"/>
                </a:ext>
              </a:extLst>
            </p:cNvPr>
            <p:cNvSpPr txBox="1"/>
            <p:nvPr/>
          </p:nvSpPr>
          <p:spPr>
            <a:xfrm>
              <a:off x="850772" y="1581653"/>
              <a:ext cx="48681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blur</a:t>
              </a:r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cv2.GaussianBlur(</a:t>
              </a:r>
              <a:r>
                <a:rPr lang="en-US" altLang="zh-TW" sz="14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gray</a:t>
              </a:r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(</a:t>
              </a:r>
              <a:r>
                <a:rPr lang="en-US" altLang="zh-TW" sz="1400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kernal</a:t>
              </a:r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zh-TW" sz="1400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kernal</a:t>
              </a:r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), </a:t>
              </a:r>
              <a:r>
                <a:rPr lang="en-US" altLang="zh-TW" sz="1400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sigmaX</a:t>
              </a:r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zh-TW" sz="1400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sigmaY</a:t>
              </a:r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1A5422C-5DB5-A067-47B5-CBCE1247BB79}"/>
                </a:ext>
              </a:extLst>
            </p:cNvPr>
            <p:cNvSpPr txBox="1"/>
            <p:nvPr/>
          </p:nvSpPr>
          <p:spPr>
            <a:xfrm>
              <a:off x="912348" y="1505816"/>
              <a:ext cx="4296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O/P</a:t>
              </a:r>
              <a:endParaRPr lang="zh-TW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6A3FD2D-04D0-9656-EEF9-AC9B18413C4F}"/>
                </a:ext>
              </a:extLst>
            </p:cNvPr>
            <p:cNvSpPr txBox="1"/>
            <p:nvPr/>
          </p:nvSpPr>
          <p:spPr>
            <a:xfrm>
              <a:off x="4929316" y="1513579"/>
              <a:ext cx="3840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I/P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4DF478F4-299B-66A9-B919-0D998F35A84A}"/>
                </a:ext>
              </a:extLst>
            </p:cNvPr>
            <p:cNvSpPr txBox="1"/>
            <p:nvPr/>
          </p:nvSpPr>
          <p:spPr>
            <a:xfrm>
              <a:off x="4389065" y="1513580"/>
              <a:ext cx="3840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I/P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806B751-9B00-1AA8-EA67-160DD6D2247D}"/>
                </a:ext>
              </a:extLst>
            </p:cNvPr>
            <p:cNvSpPr txBox="1"/>
            <p:nvPr/>
          </p:nvSpPr>
          <p:spPr>
            <a:xfrm>
              <a:off x="3730333" y="1501352"/>
              <a:ext cx="3840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I/P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9262E54C-E9B6-4CAB-3CCB-77E779EF13FF}"/>
                </a:ext>
              </a:extLst>
            </p:cNvPr>
            <p:cNvSpPr txBox="1"/>
            <p:nvPr/>
          </p:nvSpPr>
          <p:spPr>
            <a:xfrm>
              <a:off x="3192855" y="1498121"/>
              <a:ext cx="3840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I/P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EBDCAFE4-45F1-C3ED-F7A3-4E673FC86D4F}"/>
                </a:ext>
              </a:extLst>
            </p:cNvPr>
            <p:cNvSpPr txBox="1"/>
            <p:nvPr/>
          </p:nvSpPr>
          <p:spPr>
            <a:xfrm>
              <a:off x="2687523" y="1505638"/>
              <a:ext cx="3840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I/P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25C59C83-1DD0-9B63-3CBE-32969392D141}"/>
              </a:ext>
            </a:extLst>
          </p:cNvPr>
          <p:cNvSpPr/>
          <p:nvPr/>
        </p:nvSpPr>
        <p:spPr>
          <a:xfrm>
            <a:off x="4632871" y="4753048"/>
            <a:ext cx="1438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Gaussian smoothing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976E8FD-BE24-8A9F-0590-A28E61E46413}"/>
              </a:ext>
            </a:extLst>
          </p:cNvPr>
          <p:cNvSpPr/>
          <p:nvPr/>
        </p:nvSpPr>
        <p:spPr>
          <a:xfrm>
            <a:off x="4551795" y="3744260"/>
            <a:ext cx="1648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Convert into grayscale image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C07A836-2593-6A6E-28D7-C5F4B331321E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Ying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B3D07B6-B905-8E28-CF3B-D99334DE294D}"/>
              </a:ext>
            </a:extLst>
          </p:cNvPr>
          <p:cNvSpPr txBox="1"/>
          <p:nvPr/>
        </p:nvSpPr>
        <p:spPr>
          <a:xfrm>
            <a:off x="845115" y="1335138"/>
            <a:ext cx="4231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cv2.cvtColor(</a:t>
            </a:r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cv2.COLOR_BGR2GRAY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D86FE85-88FE-9C67-C5BA-63532D424238}"/>
              </a:ext>
            </a:extLst>
          </p:cNvPr>
          <p:cNvSpPr txBox="1"/>
          <p:nvPr/>
        </p:nvSpPr>
        <p:spPr>
          <a:xfrm>
            <a:off x="906691" y="1259301"/>
            <a:ext cx="4296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O/P</a:t>
            </a:r>
            <a:endParaRPr lang="zh-TW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20C67BD-364D-9DF2-C847-476867B9E964}"/>
              </a:ext>
            </a:extLst>
          </p:cNvPr>
          <p:cNvSpPr txBox="1"/>
          <p:nvPr/>
        </p:nvSpPr>
        <p:spPr>
          <a:xfrm>
            <a:off x="2412423" y="1264818"/>
            <a:ext cx="38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I/P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544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Sobel y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216BD330-51C0-4D9E-8363-E2A39B1AB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110531"/>
              </p:ext>
            </p:extLst>
          </p:nvPr>
        </p:nvGraphicFramePr>
        <p:xfrm>
          <a:off x="4834335" y="5401646"/>
          <a:ext cx="1041690" cy="1014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230">
                  <a:extLst>
                    <a:ext uri="{9D8B030D-6E8A-4147-A177-3AD203B41FA5}">
                      <a16:colId xmlns:a16="http://schemas.microsoft.com/office/drawing/2014/main" val="1073264988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2697625519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1658171031"/>
                    </a:ext>
                  </a:extLst>
                </a:gridCol>
              </a:tblGrid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9957384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7624745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384601"/>
                  </a:ext>
                </a:extLst>
              </a:tr>
            </a:tbl>
          </a:graphicData>
        </a:graphic>
      </p:graphicFrame>
      <p:sp>
        <p:nvSpPr>
          <p:cNvPr id="4" name="投影片編號版面配置區 13">
            <a:extLst>
              <a:ext uri="{FF2B5EF4-FFF2-40B4-BE49-F238E27FC236}">
                <a16:creationId xmlns:a16="http://schemas.microsoft.com/office/drawing/2014/main" id="{DD9FBB08-9F4B-647A-5686-E0ED69A2A7CC}"/>
              </a:ext>
            </a:extLst>
          </p:cNvPr>
          <p:cNvSpPr txBox="1">
            <a:spLocks/>
          </p:cNvSpPr>
          <p:nvPr/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2D693D0-CF9B-A5E7-CEDB-521EB2D3CBFA}"/>
              </a:ext>
            </a:extLst>
          </p:cNvPr>
          <p:cNvSpPr/>
          <p:nvPr/>
        </p:nvSpPr>
        <p:spPr>
          <a:xfrm>
            <a:off x="6746033" y="6575527"/>
            <a:ext cx="9717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O/P: Sobel y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箭號: 向下 31">
            <a:extLst>
              <a:ext uri="{FF2B5EF4-FFF2-40B4-BE49-F238E27FC236}">
                <a16:creationId xmlns:a16="http://schemas.microsoft.com/office/drawing/2014/main" id="{8D11858F-9C89-4AED-CFEC-B9985F66FE4A}"/>
              </a:ext>
            </a:extLst>
          </p:cNvPr>
          <p:cNvSpPr/>
          <p:nvPr/>
        </p:nvSpPr>
        <p:spPr>
          <a:xfrm rot="16200000">
            <a:off x="5296863" y="5649312"/>
            <a:ext cx="174384" cy="171746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CB41EEC-05FD-DE3C-E701-6EB15AA60BE3}"/>
              </a:ext>
            </a:extLst>
          </p:cNvPr>
          <p:cNvSpPr txBox="1"/>
          <p:nvPr/>
        </p:nvSpPr>
        <p:spPr>
          <a:xfrm>
            <a:off x="4538777" y="6469571"/>
            <a:ext cx="1717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Sobel y filter on blur image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箭號: 向下 43">
            <a:extLst>
              <a:ext uri="{FF2B5EF4-FFF2-40B4-BE49-F238E27FC236}">
                <a16:creationId xmlns:a16="http://schemas.microsoft.com/office/drawing/2014/main" id="{ADDA7583-F799-80BE-1E25-63BB76FE9038}"/>
              </a:ext>
            </a:extLst>
          </p:cNvPr>
          <p:cNvSpPr/>
          <p:nvPr/>
        </p:nvSpPr>
        <p:spPr>
          <a:xfrm rot="16200000">
            <a:off x="5285310" y="3360637"/>
            <a:ext cx="174384" cy="168281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B4AE2CB-D055-B805-6FC5-3AD7B1C5BF92}"/>
              </a:ext>
            </a:extLst>
          </p:cNvPr>
          <p:cNvSpPr/>
          <p:nvPr/>
        </p:nvSpPr>
        <p:spPr>
          <a:xfrm>
            <a:off x="2836799" y="4802089"/>
            <a:ext cx="12330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I/P: building.</a:t>
            </a:r>
            <a:r>
              <a:rPr lang="en-US" altLang="zh-TW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jpg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DAB3BBE-4CD0-CC36-7D85-854705062D95}"/>
              </a:ext>
            </a:extLst>
          </p:cNvPr>
          <p:cNvSpPr/>
          <p:nvPr/>
        </p:nvSpPr>
        <p:spPr>
          <a:xfrm>
            <a:off x="6551422" y="4802089"/>
            <a:ext cx="1226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Grayscale Image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74B99C3-7AE5-E461-BF01-C046A0C7E522}"/>
              </a:ext>
            </a:extLst>
          </p:cNvPr>
          <p:cNvSpPr/>
          <p:nvPr/>
        </p:nvSpPr>
        <p:spPr>
          <a:xfrm>
            <a:off x="3192903" y="6561903"/>
            <a:ext cx="8755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Blur image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箭號: 向下 49">
            <a:extLst>
              <a:ext uri="{FF2B5EF4-FFF2-40B4-BE49-F238E27FC236}">
                <a16:creationId xmlns:a16="http://schemas.microsoft.com/office/drawing/2014/main" id="{A4D1ACE1-553F-761C-E255-B20F784E70E8}"/>
              </a:ext>
            </a:extLst>
          </p:cNvPr>
          <p:cNvSpPr/>
          <p:nvPr/>
        </p:nvSpPr>
        <p:spPr>
          <a:xfrm rot="3794491">
            <a:off x="5181573" y="4203660"/>
            <a:ext cx="169402" cy="148768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投影片編號版面配置區 13">
            <a:extLst>
              <a:ext uri="{FF2B5EF4-FFF2-40B4-BE49-F238E27FC236}">
                <a16:creationId xmlns:a16="http://schemas.microsoft.com/office/drawing/2014/main" id="{356A11B5-9115-7B3E-EA85-F3B40AB498B5}"/>
              </a:ext>
            </a:extLst>
          </p:cNvPr>
          <p:cNvSpPr txBox="1">
            <a:spLocks/>
          </p:cNvSpPr>
          <p:nvPr/>
        </p:nvSpPr>
        <p:spPr>
          <a:xfrm>
            <a:off x="7086600" y="6594119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圖片 51">
            <a:extLst>
              <a:ext uri="{FF2B5EF4-FFF2-40B4-BE49-F238E27FC236}">
                <a16:creationId xmlns:a16="http://schemas.microsoft.com/office/drawing/2014/main" id="{27A4A05A-B181-517B-517B-3CC93390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" y="3605619"/>
            <a:ext cx="1861656" cy="1929216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4EF8BF42-C9C0-0EB2-3F88-B101B9586FFF}"/>
              </a:ext>
            </a:extLst>
          </p:cNvPr>
          <p:cNvSpPr/>
          <p:nvPr/>
        </p:nvSpPr>
        <p:spPr>
          <a:xfrm>
            <a:off x="168368" y="4408984"/>
            <a:ext cx="1797104" cy="2524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B35E580-9472-72D4-33F9-E1131A79300F}"/>
              </a:ext>
            </a:extLst>
          </p:cNvPr>
          <p:cNvSpPr/>
          <p:nvPr/>
        </p:nvSpPr>
        <p:spPr>
          <a:xfrm>
            <a:off x="4571748" y="4779456"/>
            <a:ext cx="1438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Gaussian smoothing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3A6784C-A221-E849-53CB-005AB1781C9A}"/>
              </a:ext>
            </a:extLst>
          </p:cNvPr>
          <p:cNvSpPr/>
          <p:nvPr/>
        </p:nvSpPr>
        <p:spPr>
          <a:xfrm>
            <a:off x="4515699" y="3708144"/>
            <a:ext cx="1648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Convert into grayscale image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9D968CD5-9C95-258C-A42E-33D267C8CBE6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Ying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186">
            <a:extLst>
              <a:ext uri="{FF2B5EF4-FFF2-40B4-BE49-F238E27FC236}">
                <a16:creationId xmlns:a16="http://schemas.microsoft.com/office/drawing/2014/main" id="{D2BED1A0-2AEE-18EC-8E87-A43CF3222BA7}"/>
              </a:ext>
            </a:extLst>
          </p:cNvPr>
          <p:cNvSpPr txBox="1">
            <a:spLocks/>
          </p:cNvSpPr>
          <p:nvPr/>
        </p:nvSpPr>
        <p:spPr>
          <a:xfrm>
            <a:off x="1" y="466682"/>
            <a:ext cx="6746032" cy="241568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1.   Given: </a:t>
            </a: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RGB image, “building.jpg”</a:t>
            </a:r>
          </a:p>
          <a:p>
            <a:pPr defTabSz="914400"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Q: Generate Sobel x image for “building.jpg”</a:t>
            </a:r>
          </a:p>
          <a:p>
            <a:pPr marL="625475" lvl="0" indent="-271463" defTabSz="914400">
              <a:buClr>
                <a:srgbClr val="000000"/>
              </a:buClr>
              <a:buSzPct val="100000"/>
              <a:buAutoNum type="arabicParenR"/>
              <a:tabLst>
                <a:tab pos="900113" algn="l"/>
              </a:tabLst>
              <a:defRPr/>
            </a:pP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Convert the RGB image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into a grayscale image </a:t>
            </a:r>
            <a:endParaRPr lang="en-US" altLang="zh-TW" sz="18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5475" lvl="0" indent="-271463" defTabSz="914400">
              <a:buClr>
                <a:srgbClr val="000000"/>
              </a:buClr>
              <a:buSzPct val="100000"/>
              <a:buAutoNum type="arabicParenR"/>
              <a:tabLst>
                <a:tab pos="900113" algn="l"/>
              </a:tabLst>
              <a:defRPr/>
            </a:pPr>
            <a:endParaRPr lang="en-US" altLang="zh-TW" sz="18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5475" lvl="0" indent="-271463" defTabSz="914400">
              <a:buClr>
                <a:srgbClr val="000000"/>
              </a:buClr>
              <a:buSzPct val="100000"/>
              <a:buAutoNum type="arabicParenR"/>
              <a:tabLst>
                <a:tab pos="900113" algn="l"/>
              </a:tabLst>
              <a:defRPr/>
            </a:pP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mooth grayscale image with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Gaussian smoothing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filter. </a:t>
            </a:r>
          </a:p>
          <a:p>
            <a:pPr marL="625475" lvl="0" indent="-271463" defTabSz="914400">
              <a:buClr>
                <a:srgbClr val="000000"/>
              </a:buClr>
              <a:buSzPct val="100000"/>
              <a:buAutoNum type="arabicParenR"/>
              <a:tabLst>
                <a:tab pos="900113" algn="l"/>
              </a:tabLst>
              <a:defRPr/>
            </a:pPr>
            <a:endParaRPr lang="en-US" altLang="zh-TW" sz="18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625475" lvl="0" indent="-271463" defTabSz="914400">
              <a:buClr>
                <a:srgbClr val="000000"/>
              </a:buClr>
              <a:buSzPct val="100000"/>
              <a:buAutoNum type="arabicParenR"/>
              <a:tabLst>
                <a:tab pos="900113" algn="l"/>
              </a:tabLst>
              <a:defRPr/>
            </a:pP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Apply Sobel edge detection to detect </a:t>
            </a:r>
            <a:r>
              <a:rPr lang="en-US" altLang="zh-TW" sz="18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horizontal edge 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by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your own 3x3 Sobel x operator. (</a:t>
            </a:r>
            <a:r>
              <a:rPr lang="en-US" altLang="zh-TW" sz="18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Can not use OpenCV Function cv2.Sobel and cv2.filter2D.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 </a:t>
            </a:r>
          </a:p>
          <a:p>
            <a:pPr marL="625475" lvl="0" indent="-271463" defTabSz="914400">
              <a:buClr>
                <a:srgbClr val="000000"/>
              </a:buClr>
              <a:buSzPct val="100000"/>
              <a:buAutoNum type="arabicParenR"/>
              <a:tabLst>
                <a:tab pos="900113" algn="l"/>
              </a:tabLst>
              <a:defRPr/>
            </a:pP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Please show the result </a:t>
            </a:r>
            <a:r>
              <a:rPr lang="en-US" altLang="zh-TW" sz="18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cv2.imshow </a:t>
            </a: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function.</a:t>
            </a:r>
            <a:endParaRPr kumimoji="0" lang="en-US" altLang="zh-TW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lvl="0" indent="-342900" defTabSz="914400"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tabLst>
                <a:tab pos="900113" algn="l"/>
              </a:tabLst>
              <a:defRPr/>
            </a:pP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 </a:t>
            </a: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Textbook Chapter 6, p.144 ~ 149 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7C9455-ACA4-E927-7131-96335ACF43A7}"/>
              </a:ext>
            </a:extLst>
          </p:cNvPr>
          <p:cNvSpPr txBox="1"/>
          <p:nvPr/>
        </p:nvSpPr>
        <p:spPr>
          <a:xfrm>
            <a:off x="6115248" y="462900"/>
            <a:ext cx="30703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original image “building.jpg”</a:t>
            </a:r>
          </a:p>
          <a:p>
            <a:r>
              <a:rPr lang="en-US" altLang="zh-TW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grayscale image </a:t>
            </a:r>
          </a:p>
          <a:p>
            <a:pPr marL="542925" indent="-542925"/>
            <a:r>
              <a:rPr lang="en-US" altLang="zh-TW" sz="1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kernal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kernal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size of gaussian filter, which is (2m + 1) x (2m + 1)</a:t>
            </a:r>
          </a:p>
          <a:p>
            <a:pPr marL="542925" indent="-542925"/>
            <a:r>
              <a:rPr lang="en-US" altLang="zh-TW" sz="1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sigmaX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standard deviation in the X direction</a:t>
            </a:r>
          </a:p>
          <a:p>
            <a:pPr marL="542925" indent="-542925"/>
            <a:r>
              <a:rPr lang="en-US" altLang="zh-TW" sz="1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sigmaY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standard deviation in the Y direction</a:t>
            </a:r>
          </a:p>
          <a:p>
            <a:pPr marL="542925" indent="-542925"/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blur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image with gaussian blur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9622C42-868E-F1C0-8DDC-DAA62FA5C3B9}"/>
              </a:ext>
            </a:extLst>
          </p:cNvPr>
          <p:cNvGrpSpPr/>
          <p:nvPr/>
        </p:nvGrpSpPr>
        <p:grpSpPr>
          <a:xfrm>
            <a:off x="850772" y="1835014"/>
            <a:ext cx="4868192" cy="391309"/>
            <a:chOff x="850772" y="1498121"/>
            <a:chExt cx="4868192" cy="391309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4DEA0C7-78D4-A022-43BF-266AA6B18DAA}"/>
                </a:ext>
              </a:extLst>
            </p:cNvPr>
            <p:cNvSpPr txBox="1"/>
            <p:nvPr/>
          </p:nvSpPr>
          <p:spPr>
            <a:xfrm>
              <a:off x="850772" y="1581653"/>
              <a:ext cx="48681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blur</a:t>
              </a:r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cv2.GaussianBlur(</a:t>
              </a:r>
              <a:r>
                <a:rPr lang="en-US" altLang="zh-TW" sz="14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gray</a:t>
              </a:r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(</a:t>
              </a:r>
              <a:r>
                <a:rPr lang="en-US" altLang="zh-TW" sz="1400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kernal</a:t>
              </a:r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zh-TW" sz="1400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kernal</a:t>
              </a:r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), </a:t>
              </a:r>
              <a:r>
                <a:rPr lang="en-US" altLang="zh-TW" sz="1400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sigmaX</a:t>
              </a:r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zh-TW" sz="1400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sigmaY</a:t>
              </a:r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8352117-1256-7260-CC10-431991DD1D4E}"/>
                </a:ext>
              </a:extLst>
            </p:cNvPr>
            <p:cNvSpPr txBox="1"/>
            <p:nvPr/>
          </p:nvSpPr>
          <p:spPr>
            <a:xfrm>
              <a:off x="912348" y="1505816"/>
              <a:ext cx="4296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O/P</a:t>
              </a:r>
              <a:endParaRPr lang="zh-TW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A0737BE5-E099-F460-E214-D36DE53C57CB}"/>
                </a:ext>
              </a:extLst>
            </p:cNvPr>
            <p:cNvSpPr txBox="1"/>
            <p:nvPr/>
          </p:nvSpPr>
          <p:spPr>
            <a:xfrm>
              <a:off x="4929316" y="1513579"/>
              <a:ext cx="3840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I/P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4B706E65-2B7C-0931-2E25-1FBFAC8E38A8}"/>
                </a:ext>
              </a:extLst>
            </p:cNvPr>
            <p:cNvSpPr txBox="1"/>
            <p:nvPr/>
          </p:nvSpPr>
          <p:spPr>
            <a:xfrm>
              <a:off x="4389065" y="1513580"/>
              <a:ext cx="3840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I/P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83B9E9D1-B2DC-0423-D16C-6E2A7D7C601F}"/>
                </a:ext>
              </a:extLst>
            </p:cNvPr>
            <p:cNvSpPr txBox="1"/>
            <p:nvPr/>
          </p:nvSpPr>
          <p:spPr>
            <a:xfrm>
              <a:off x="3730333" y="1501352"/>
              <a:ext cx="3840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I/P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47931E3-D7E6-2EA2-A68B-B28F1612AB13}"/>
                </a:ext>
              </a:extLst>
            </p:cNvPr>
            <p:cNvSpPr txBox="1"/>
            <p:nvPr/>
          </p:nvSpPr>
          <p:spPr>
            <a:xfrm>
              <a:off x="3192855" y="1498121"/>
              <a:ext cx="3840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I/P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CE5CA47-8D25-D95F-A6E6-2060D1338B10}"/>
                </a:ext>
              </a:extLst>
            </p:cNvPr>
            <p:cNvSpPr txBox="1"/>
            <p:nvPr/>
          </p:nvSpPr>
          <p:spPr>
            <a:xfrm>
              <a:off x="2687523" y="1505638"/>
              <a:ext cx="3840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I/P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06E45BE-8939-04E9-2995-901695303A34}"/>
              </a:ext>
            </a:extLst>
          </p:cNvPr>
          <p:cNvSpPr txBox="1"/>
          <p:nvPr/>
        </p:nvSpPr>
        <p:spPr>
          <a:xfrm>
            <a:off x="845115" y="1335138"/>
            <a:ext cx="4231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cv2.cvtColor(</a:t>
            </a:r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cv2.COLOR_BGR2GRAY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BFCAA81-6D7A-6401-4F1C-2BEA97FD6C79}"/>
              </a:ext>
            </a:extLst>
          </p:cNvPr>
          <p:cNvSpPr txBox="1"/>
          <p:nvPr/>
        </p:nvSpPr>
        <p:spPr>
          <a:xfrm>
            <a:off x="906691" y="1259301"/>
            <a:ext cx="4296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O/P</a:t>
            </a:r>
            <a:endParaRPr lang="zh-TW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2E15677-A699-CD1A-801B-CB48E41B8262}"/>
              </a:ext>
            </a:extLst>
          </p:cNvPr>
          <p:cNvSpPr txBox="1"/>
          <p:nvPr/>
        </p:nvSpPr>
        <p:spPr>
          <a:xfrm>
            <a:off x="2412423" y="1264818"/>
            <a:ext cx="38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I/P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7109240-C523-D11E-5400-DA8CF3C7D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147" y="5413745"/>
            <a:ext cx="1799999" cy="116074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A5C2AE9-3200-1589-873B-1E3BC9AA0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0734" y="3626195"/>
            <a:ext cx="1800000" cy="107437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3DA3D6B-82DB-3E9E-01D1-3DE3B4E03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147" y="3556550"/>
            <a:ext cx="1800000" cy="116074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EBA144D-DECF-CCA4-34EB-F468FE4EE3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32" y="5423370"/>
            <a:ext cx="1800000" cy="116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7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7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(1/2)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9" y="616559"/>
            <a:ext cx="9070825" cy="6081733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Copying homework is strictly prohibited!!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Penalty: Both individuals will receive a score of 0!!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date =&gt;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09:00:00, 2024/11/05  (Tue.) </a:t>
            </a:r>
          </a:p>
          <a:p>
            <a:pPr marL="266700" indent="0">
              <a:buNone/>
            </a:pP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submit late,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the following points will be deducted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 within seven days after the deadline, and your score will be reduced by half.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submit after this period, you will receive a score of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the demonstration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will be 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demonstration schedule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be announced on NCKU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oodle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GUI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otherwise your point will be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deducted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to =&gt; 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140.116.154.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Upload/Homework/Hw1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ID: opencvdl2024  	Password: 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RL2024opencvdl</a:t>
            </a:r>
            <a:endParaRPr lang="en-US" sz="2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Filename: Hw1_StudentID_Name_Version.rar</a:t>
            </a:r>
          </a:p>
          <a:p>
            <a:pPr lvl="5" indent="-18573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Hw1_F71234567_林小明_V1.rar</a:t>
            </a:r>
          </a:p>
          <a:p>
            <a:pPr lvl="5" indent="-185738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update your file, you should update your version to be V2, </a:t>
            </a:r>
          </a:p>
          <a:p>
            <a:pPr lvl="5" indent="-18573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Hw1_F71234567_林小明_V2.rar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Content: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roject folder</a:t>
            </a:r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*(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xcluding the pictures 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ote: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emove your “Debug” folder to reduce file size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FD9667-52A2-574D-37FA-130C4E60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4522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圖片 35">
            <a:extLst>
              <a:ext uri="{FF2B5EF4-FFF2-40B4-BE49-F238E27FC236}">
                <a16:creationId xmlns:a16="http://schemas.microsoft.com/office/drawing/2014/main" id="{09B51FF7-9640-90AA-1E46-C3BAF3D37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29" y="4013273"/>
            <a:ext cx="1860919" cy="1928452"/>
          </a:xfrm>
          <a:prstGeom prst="rect">
            <a:avLst/>
          </a:prstGeom>
        </p:spPr>
      </p:pic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 Combination and Threshold 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7625" y="466681"/>
                <a:ext cx="6869689" cy="2805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lvl="0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1.   Given: The result of 3.1) Sobel x and 3.2) Sobel y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2.   Q: Combine Sobel x and Sobel y, then set threshold for result</a:t>
                </a:r>
              </a:p>
              <a:p>
                <a:pPr marL="696913" lvl="0" indent="-342900" defTabSz="914400">
                  <a:buClr>
                    <a:srgbClr val="000000"/>
                  </a:buClr>
                  <a:buSzPct val="100000"/>
                  <a:buAutoNum type="arabicParenR"/>
                  <a:tabLst>
                    <a:tab pos="900113" algn="l"/>
                  </a:tabLst>
                  <a:defRPr/>
                </a:pP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value of pixel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18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TW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i="1" kern="0">
                                    <a:latin typeface="Cambria Math" panose="02040503050406030204" pitchFamily="18" charset="0"/>
                                  </a:rPr>
                                  <m:t>𝑆𝑜𝑏𝑒𝑙</m:t>
                                </m:r>
                              </m:e>
                              <m:sub>
                                <m:r>
                                  <a:rPr lang="en-US" altLang="zh-TW" sz="1800" i="1" ker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1800" i="1" kern="0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TW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i="1" kern="0">
                                    <a:latin typeface="Cambria Math" panose="02040503050406030204" pitchFamily="18" charset="0"/>
                                  </a:rPr>
                                  <m:t>𝑆𝑜𝑏𝑒𝑙</m:t>
                                </m:r>
                              </m:e>
                              <m:sub>
                                <m:r>
                                  <a:rPr lang="en-US" altLang="zh-TW" sz="1800" i="1" ker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zh-TW" sz="18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96913" lvl="0" indent="-342900" defTabSz="914400">
                  <a:buClr>
                    <a:srgbClr val="000000"/>
                  </a:buClr>
                  <a:buSzPct val="100000"/>
                  <a:buAutoNum type="arabicParenR"/>
                  <a:tabLst>
                    <a:tab pos="900113" algn="l"/>
                  </a:tabLst>
                  <a:defRPr/>
                </a:pP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Normalize combination result to 0~255</a:t>
                </a:r>
              </a:p>
              <a:p>
                <a:pPr marL="696913" lvl="0" indent="-342900" defTabSz="914400">
                  <a:buClr>
                    <a:srgbClr val="000000"/>
                  </a:buClr>
                  <a:buSzPct val="100000"/>
                  <a:buAutoNum type="arabicParenR"/>
                  <a:tabLst>
                    <a:tab pos="900113" algn="l"/>
                  </a:tabLst>
                  <a:defRPr/>
                </a:pPr>
                <a:endParaRPr lang="en-US" altLang="zh-TW" sz="18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96913" lvl="0" indent="-342900" defTabSz="914400">
                  <a:buClr>
                    <a:srgbClr val="000000"/>
                  </a:buClr>
                  <a:buSzPct val="100000"/>
                  <a:buAutoNum type="arabicParenR"/>
                  <a:tabLst>
                    <a:tab pos="900113" algn="l"/>
                  </a:tabLst>
                  <a:defRPr/>
                </a:pP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threshold (1)</a:t>
                </a:r>
                <a:r>
                  <a:rPr lang="en-US" altLang="zh-TW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128</a:t>
                </a:r>
                <a:r>
                  <a:rPr lang="en-US" altLang="zh-TW" sz="18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TW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8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</a:t>
                </a:r>
                <a:r>
                  <a:rPr lang="en-US" altLang="zh-TW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28</a:t>
                </a: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Set to 0 if pixel value is lower than threshold, otherwise, set to 255.</a:t>
                </a:r>
              </a:p>
              <a:p>
                <a:pPr marL="696913" lvl="0" indent="-342900" defTabSz="914400">
                  <a:buClr>
                    <a:srgbClr val="000000"/>
                  </a:buClr>
                  <a:buSzPct val="100000"/>
                  <a:buAutoNum type="arabicParenR"/>
                  <a:tabLst>
                    <a:tab pos="900113" algn="l"/>
                  </a:tabLst>
                  <a:defRPr/>
                </a:pPr>
                <a:endParaRPr lang="en-US" altLang="zh-TW" sz="18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96913" indent="-342900" defTabSz="914400">
                  <a:buClr>
                    <a:srgbClr val="000000"/>
                  </a:buClr>
                  <a:buSzPct val="100000"/>
                  <a:buFontTx/>
                  <a:buAutoNum type="arabicParenR"/>
                  <a:tabLst>
                    <a:tab pos="900113" algn="l"/>
                  </a:tabLst>
                  <a:defRPr/>
                </a:pP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Show both</a:t>
                </a:r>
                <a:r>
                  <a:rPr lang="en-US" altLang="zh-TW" sz="18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combination </a:t>
                </a: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TW" sz="18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threshold result </a:t>
                </a:r>
                <a:r>
                  <a:rPr lang="en-US" altLang="zh-TW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cv2.imshow </a:t>
                </a: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function.</a:t>
                </a: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 Two results should be shown together.</a:t>
                </a:r>
                <a:endParaRPr lang="en-US" altLang="zh-TW" sz="18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Char char="p"/>
                  <a:tabLst>
                    <a:tab pos="900113" algn="l"/>
                  </a:tabLst>
                  <a:defRPr/>
                </a:pP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Hint: </a:t>
                </a: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Textbook Chapter 6, p.148 ~ 149</a:t>
                </a:r>
              </a:p>
              <a:p>
                <a:pPr marL="355600" lvl="0" indent="452438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 </a:t>
                </a:r>
                <a:endParaRPr lang="en-US" altLang="zh-TW" sz="1800" kern="0" baseline="30000" dirty="0"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625" y="466681"/>
                <a:ext cx="6869689" cy="2805937"/>
              </a:xfrm>
              <a:prstGeom prst="rect">
                <a:avLst/>
              </a:prstGeom>
              <a:blipFill>
                <a:blip r:embed="rId4"/>
                <a:stretch>
                  <a:fillRect l="-1065" t="-1739" b="-241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群組 13">
            <a:extLst>
              <a:ext uri="{FF2B5EF4-FFF2-40B4-BE49-F238E27FC236}">
                <a16:creationId xmlns:a16="http://schemas.microsoft.com/office/drawing/2014/main" id="{865B9EAC-60B7-43FB-8E6E-EC95631533D4}"/>
              </a:ext>
            </a:extLst>
          </p:cNvPr>
          <p:cNvGrpSpPr/>
          <p:nvPr/>
        </p:nvGrpSpPr>
        <p:grpSpPr>
          <a:xfrm>
            <a:off x="4022397" y="4617212"/>
            <a:ext cx="1149989" cy="1374084"/>
            <a:chOff x="3506947" y="4006333"/>
            <a:chExt cx="999578" cy="1837520"/>
          </a:xfrm>
        </p:grpSpPr>
        <p:sp>
          <p:nvSpPr>
            <p:cNvPr id="22" name="箭號: 向下 21">
              <a:extLst>
                <a:ext uri="{FF2B5EF4-FFF2-40B4-BE49-F238E27FC236}">
                  <a16:creationId xmlns:a16="http://schemas.microsoft.com/office/drawing/2014/main" id="{1B729933-17B6-4524-A21B-D06566A30596}"/>
                </a:ext>
              </a:extLst>
            </p:cNvPr>
            <p:cNvSpPr/>
            <p:nvPr/>
          </p:nvSpPr>
          <p:spPr>
            <a:xfrm rot="16200000">
              <a:off x="4191409" y="4681951"/>
              <a:ext cx="196945" cy="433286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D2B8C8D-0CBC-43BC-B6EA-EC01440CA272}"/>
                </a:ext>
              </a:extLst>
            </p:cNvPr>
            <p:cNvSpPr/>
            <p:nvPr/>
          </p:nvSpPr>
          <p:spPr>
            <a:xfrm rot="5400000">
              <a:off x="3088179" y="4858792"/>
              <a:ext cx="1837113" cy="1330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39017C1-7C78-4AFF-A113-C1D8AE29E682}"/>
                </a:ext>
              </a:extLst>
            </p:cNvPr>
            <p:cNvSpPr/>
            <p:nvPr/>
          </p:nvSpPr>
          <p:spPr>
            <a:xfrm>
              <a:off x="3506947" y="4006333"/>
              <a:ext cx="433284" cy="10897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48E0395-0676-42D9-B196-A9E1EB9F0405}"/>
                </a:ext>
              </a:extLst>
            </p:cNvPr>
            <p:cNvSpPr/>
            <p:nvPr/>
          </p:nvSpPr>
          <p:spPr>
            <a:xfrm>
              <a:off x="3506947" y="5734882"/>
              <a:ext cx="447747" cy="10897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65EAF967-5FE6-43CA-98E9-159E4ACA55E1}"/>
              </a:ext>
            </a:extLst>
          </p:cNvPr>
          <p:cNvSpPr/>
          <p:nvPr/>
        </p:nvSpPr>
        <p:spPr>
          <a:xfrm>
            <a:off x="230165" y="5233229"/>
            <a:ext cx="1754400" cy="2341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投影片編號版面配置區 13">
            <a:extLst>
              <a:ext uri="{FF2B5EF4-FFF2-40B4-BE49-F238E27FC236}">
                <a16:creationId xmlns:a16="http://schemas.microsoft.com/office/drawing/2014/main" id="{1BF9824E-AB1F-8BB0-B8BB-4FE14633E5BD}"/>
              </a:ext>
            </a:extLst>
          </p:cNvPr>
          <p:cNvSpPr txBox="1">
            <a:spLocks/>
          </p:cNvSpPr>
          <p:nvPr/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02BCEE-D894-97C5-9BA7-76F5BA89283B}"/>
              </a:ext>
            </a:extLst>
          </p:cNvPr>
          <p:cNvSpPr/>
          <p:nvPr/>
        </p:nvSpPr>
        <p:spPr>
          <a:xfrm>
            <a:off x="2478218" y="5079340"/>
            <a:ext cx="12451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I/P: Sobel x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C30FA73-16B9-F7CC-F8F6-058C116DB683}"/>
              </a:ext>
            </a:extLst>
          </p:cNvPr>
          <p:cNvSpPr/>
          <p:nvPr/>
        </p:nvSpPr>
        <p:spPr>
          <a:xfrm>
            <a:off x="2474845" y="6426035"/>
            <a:ext cx="11559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I/P:</a:t>
            </a:r>
            <a:r>
              <a:rPr lang="zh-TW" alt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Sobel y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B8FD5A-99B4-A735-2F90-1AB7D52EF02F}"/>
              </a:ext>
            </a:extLst>
          </p:cNvPr>
          <p:cNvSpPr/>
          <p:nvPr/>
        </p:nvSpPr>
        <p:spPr>
          <a:xfrm>
            <a:off x="5173567" y="5669023"/>
            <a:ext cx="18000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Combination of Sobel x and Sobel y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82F2DA03-87F4-30E1-9B63-CD655832B9E4}"/>
              </a:ext>
            </a:extLst>
          </p:cNvPr>
          <p:cNvSpPr/>
          <p:nvPr/>
        </p:nvSpPr>
        <p:spPr>
          <a:xfrm rot="16200000">
            <a:off x="7006840" y="5116438"/>
            <a:ext cx="125231" cy="28982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9A8CCEA-6D3C-72C4-D0C1-266391F14A39}"/>
              </a:ext>
            </a:extLst>
          </p:cNvPr>
          <p:cNvSpPr/>
          <p:nvPr/>
        </p:nvSpPr>
        <p:spPr>
          <a:xfrm>
            <a:off x="7203634" y="5031248"/>
            <a:ext cx="205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O/P (1): Threshold=128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0F1792B-9CC1-28C6-5171-376C570F2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9551" y="4087494"/>
            <a:ext cx="1572447" cy="101400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38BA4DF-9940-521A-12B3-CBF0731C21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204" y="4643066"/>
            <a:ext cx="1572145" cy="1013812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33CFFBE-5810-272A-984A-51E5F22CB0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7651" y="5435825"/>
            <a:ext cx="1546260" cy="99712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B56EEF6-89C1-4F83-EC3B-AB5A014B87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8797" y="4106748"/>
            <a:ext cx="1542589" cy="99475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7776DEA-CAF1-8EBC-5131-2218677EF4EF}"/>
              </a:ext>
            </a:extLst>
          </p:cNvPr>
          <p:cNvSpPr txBox="1"/>
          <p:nvPr/>
        </p:nvSpPr>
        <p:spPr>
          <a:xfrm>
            <a:off x="509834" y="1843720"/>
            <a:ext cx="6263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cv2.normalize(</a:t>
            </a:r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combination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None, </a:t>
            </a:r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cv2.NORM_MINMAX)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8A403CE-5060-15FD-0AAE-36D29E3264A0}"/>
              </a:ext>
            </a:extLst>
          </p:cNvPr>
          <p:cNvSpPr txBox="1"/>
          <p:nvPr/>
        </p:nvSpPr>
        <p:spPr>
          <a:xfrm>
            <a:off x="566984" y="2703903"/>
            <a:ext cx="5862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_,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cv2.threshold(</a:t>
            </a:r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thresh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maxval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cv2.THRESH_BINARY)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081735A-B55C-29F4-D18B-53B705869C23}"/>
              </a:ext>
            </a:extLst>
          </p:cNvPr>
          <p:cNvSpPr txBox="1"/>
          <p:nvPr/>
        </p:nvSpPr>
        <p:spPr>
          <a:xfrm>
            <a:off x="6197466" y="672359"/>
            <a:ext cx="302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47725" indent="-847725"/>
            <a:r>
              <a:rPr lang="en-US" altLang="zh-TW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combination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image combined with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Sobelx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Sobely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2925" indent="-542925"/>
            <a:r>
              <a:rPr lang="en-US" altLang="zh-TW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minimum value for normalization</a:t>
            </a:r>
          </a:p>
          <a:p>
            <a:pPr marL="542925" indent="-542925"/>
            <a:r>
              <a:rPr lang="en-US" altLang="zh-TW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maximum value for normalization</a:t>
            </a:r>
          </a:p>
          <a:p>
            <a:pPr marL="752475" indent="-752475"/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resulting image after normalization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642510A-08E8-C752-468A-3D48D285E1FB}"/>
              </a:ext>
            </a:extLst>
          </p:cNvPr>
          <p:cNvSpPr txBox="1"/>
          <p:nvPr/>
        </p:nvSpPr>
        <p:spPr>
          <a:xfrm>
            <a:off x="3009015" y="1769814"/>
            <a:ext cx="38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I/P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F3782E6-DBBF-4BAE-F96B-1BD55B7A406C}"/>
              </a:ext>
            </a:extLst>
          </p:cNvPr>
          <p:cNvSpPr txBox="1"/>
          <p:nvPr/>
        </p:nvSpPr>
        <p:spPr>
          <a:xfrm>
            <a:off x="4109919" y="1770102"/>
            <a:ext cx="38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I/P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436C874-8B40-9E7D-8713-CB5DB0836E63}"/>
              </a:ext>
            </a:extLst>
          </p:cNvPr>
          <p:cNvSpPr txBox="1"/>
          <p:nvPr/>
        </p:nvSpPr>
        <p:spPr>
          <a:xfrm>
            <a:off x="4462812" y="1779811"/>
            <a:ext cx="38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I/P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01C1A7E-FCB6-8C3B-D5A8-93B7EC138A9C}"/>
              </a:ext>
            </a:extLst>
          </p:cNvPr>
          <p:cNvSpPr txBox="1"/>
          <p:nvPr/>
        </p:nvSpPr>
        <p:spPr>
          <a:xfrm>
            <a:off x="6260857" y="2068057"/>
            <a:ext cx="3028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/>
            <a:r>
              <a:rPr lang="en-US" altLang="zh-TW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thresh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threshold value</a:t>
            </a:r>
          </a:p>
          <a:p>
            <a:pPr marL="542925" indent="-542925"/>
            <a:r>
              <a:rPr lang="en-US" altLang="zh-TW" sz="1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maxval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maximum value in the grayscale range</a:t>
            </a:r>
          </a:p>
          <a:p>
            <a:pPr marL="447675" indent="-447675"/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resulting image after applying the threshold to “normalized”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5E0ED0B-2E19-E747-B3EF-468BD574E58A}"/>
              </a:ext>
            </a:extLst>
          </p:cNvPr>
          <p:cNvSpPr txBox="1"/>
          <p:nvPr/>
        </p:nvSpPr>
        <p:spPr>
          <a:xfrm>
            <a:off x="863068" y="1770896"/>
            <a:ext cx="4296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O/P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DA989A0-1C87-DE92-2158-2697E942E21A}"/>
              </a:ext>
            </a:extLst>
          </p:cNvPr>
          <p:cNvSpPr txBox="1"/>
          <p:nvPr/>
        </p:nvSpPr>
        <p:spPr>
          <a:xfrm>
            <a:off x="891009" y="2649311"/>
            <a:ext cx="4296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O/P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D9030A9-B5B1-83BB-7396-C84C52197D18}"/>
              </a:ext>
            </a:extLst>
          </p:cNvPr>
          <p:cNvSpPr txBox="1"/>
          <p:nvPr/>
        </p:nvSpPr>
        <p:spPr>
          <a:xfrm>
            <a:off x="2685715" y="2639786"/>
            <a:ext cx="38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I/P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8BA2707-0E9C-E773-662A-93EFC9D15B53}"/>
              </a:ext>
            </a:extLst>
          </p:cNvPr>
          <p:cNvSpPr txBox="1"/>
          <p:nvPr/>
        </p:nvSpPr>
        <p:spPr>
          <a:xfrm>
            <a:off x="3421262" y="2639786"/>
            <a:ext cx="38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I/P 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AB67069-3992-9D93-37B0-36BF64840851}"/>
              </a:ext>
            </a:extLst>
          </p:cNvPr>
          <p:cNvSpPr txBox="1"/>
          <p:nvPr/>
        </p:nvSpPr>
        <p:spPr>
          <a:xfrm>
            <a:off x="3970375" y="2649311"/>
            <a:ext cx="38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I/P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2AF962E0-E2E3-B44E-2430-46821B9DCCB5}"/>
                  </a:ext>
                </a:extLst>
              </p:cNvPr>
              <p:cNvSpPr txBox="1"/>
              <p:nvPr/>
            </p:nvSpPr>
            <p:spPr>
              <a:xfrm>
                <a:off x="2150328" y="4871117"/>
                <a:ext cx="4743450" cy="468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TW" sz="1200" i="1" kern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12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sz="12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i="1" kern="0">
                                      <a:latin typeface="Cambria Math" panose="02040503050406030204" pitchFamily="18" charset="0"/>
                                    </a:rPr>
                                    <m:t>𝑆𝑜𝑏𝑒𝑙</m:t>
                                  </m:r>
                                </m:e>
                                <m:sub>
                                  <m:r>
                                    <a:rPr lang="en-US" altLang="zh-TW" sz="1200" i="1" ker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12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1200" i="1" kern="0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altLang="zh-TW" sz="12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sz="12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i="1" kern="0">
                                      <a:latin typeface="Cambria Math" panose="02040503050406030204" pitchFamily="18" charset="0"/>
                                    </a:rPr>
                                    <m:t>𝑆𝑜𝑏𝑒𝑙</m:t>
                                  </m:r>
                                </m:e>
                                <m:sub>
                                  <m:r>
                                    <a:rPr lang="en-US" altLang="zh-TW" sz="1200" i="1" ker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12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2AF962E0-E2E3-B44E-2430-46821B9DC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328" y="4871117"/>
                <a:ext cx="4743450" cy="4681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字方塊 42">
            <a:extLst>
              <a:ext uri="{FF2B5EF4-FFF2-40B4-BE49-F238E27FC236}">
                <a16:creationId xmlns:a16="http://schemas.microsoft.com/office/drawing/2014/main" id="{BEDB0B2A-66AA-0BA5-E586-7BDA8F7C8A39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Ying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278BD29-4736-318F-8D76-69A1CAFB1A37}"/>
              </a:ext>
            </a:extLst>
          </p:cNvPr>
          <p:cNvSpPr txBox="1"/>
          <p:nvPr/>
        </p:nvSpPr>
        <p:spPr>
          <a:xfrm>
            <a:off x="4133983" y="2016616"/>
            <a:ext cx="38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5AD6DF4-382C-11E2-AE02-77D4A5169D8A}"/>
              </a:ext>
            </a:extLst>
          </p:cNvPr>
          <p:cNvSpPr txBox="1"/>
          <p:nvPr/>
        </p:nvSpPr>
        <p:spPr>
          <a:xfrm>
            <a:off x="4426716" y="2026325"/>
            <a:ext cx="38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255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76F937D-BA54-9F4B-BE54-7B4247D4AA7C}"/>
              </a:ext>
            </a:extLst>
          </p:cNvPr>
          <p:cNvSpPr txBox="1"/>
          <p:nvPr/>
        </p:nvSpPr>
        <p:spPr>
          <a:xfrm>
            <a:off x="3401092" y="2862280"/>
            <a:ext cx="38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 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CB1B365-2EA0-CA3C-7575-A6D0A77203D8}"/>
              </a:ext>
            </a:extLst>
          </p:cNvPr>
          <p:cNvSpPr txBox="1"/>
          <p:nvPr/>
        </p:nvSpPr>
        <p:spPr>
          <a:xfrm>
            <a:off x="3986301" y="2871805"/>
            <a:ext cx="38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255    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36D59E1E-2C0A-4B33-BAD4-11E6EF71C8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9551" y="5427816"/>
            <a:ext cx="1573200" cy="1014493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460CC4A9-94ED-349F-F148-8A019F1B87BB}"/>
              </a:ext>
            </a:extLst>
          </p:cNvPr>
          <p:cNvSpPr/>
          <p:nvPr/>
        </p:nvSpPr>
        <p:spPr>
          <a:xfrm>
            <a:off x="7203634" y="6362774"/>
            <a:ext cx="205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O/P (2): Threshold=28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634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 Gradient Angle 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7150" y="466681"/>
                <a:ext cx="6741405" cy="29043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lvl="0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1.   Given: The result of 3.1) Sobel x and 3.2) Sobel y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2.   Q: Calculate the </a:t>
                </a: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gradient angle </a:t>
                </a:r>
                <a:r>
                  <a:rPr lang="el-GR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show specific range of angle.</a:t>
                </a:r>
                <a:endPara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  <a:p>
                <a:pPr marL="355600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Calculate the gradient angle </a:t>
                </a:r>
                <a:r>
                  <a:rPr lang="el-GR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result of </a:t>
                </a: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Sobel x and Sobel y</a:t>
                </a:r>
              </a:p>
              <a:p>
                <a:pPr marL="630238" indent="-274638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Generate </a:t>
                </a:r>
                <a:r>
                  <a:rPr lang="en-US" altLang="zh-TW" sz="1800" b="1" kern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different</a:t>
                </a:r>
                <a:r>
                  <a:rPr lang="en-US" altLang="zh-TW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800" b="1" kern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masks </a:t>
                </a: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given two different range of angle (1)</a:t>
                </a:r>
                <a:r>
                  <a:rPr lang="en-US" altLang="zh-TW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170</a:t>
                </a:r>
                <a:r>
                  <a:rPr lang="en-US" altLang="zh-TW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˚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</m:oMath>
                </a14:m>
                <a:r>
                  <a:rPr lang="en-US" altLang="zh-TW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190˚</a:t>
                </a: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</a:t>
                </a:r>
                <a:r>
                  <a:rPr lang="en-US" altLang="zh-TW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260</a:t>
                </a:r>
                <a:r>
                  <a:rPr lang="en-US" altLang="zh-TW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˚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TW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1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28</m:t>
                    </m:r>
                  </m:oMath>
                </a14:m>
                <a:r>
                  <a:rPr lang="en-US" altLang="zh-TW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0˚</a:t>
                </a: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Set to 255 if pixel value is in range, otherwise set to 0. </a:t>
                </a:r>
              </a:p>
              <a:p>
                <a:pPr marL="630238" marR="0" lvl="0" indent="-274638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3) Generate results by calling cv2.bitwise_and</a:t>
                </a:r>
              </a:p>
              <a:p>
                <a:pPr marL="630238" marR="0" lvl="0" indent="-274638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endParaRPr lang="en-US" altLang="zh-TW" sz="18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30238" indent="-274638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4) Show both</a:t>
                </a:r>
                <a:r>
                  <a:rPr lang="en-US" altLang="zh-TW" sz="18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</a:t>
                </a:r>
                <a:r>
                  <a:rPr lang="en-US" altLang="zh-TW" sz="18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cv2.imshow </a:t>
                </a: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function.</a:t>
                </a: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 Two results should be shown together.</a:t>
                </a:r>
                <a:endParaRPr lang="en-US" altLang="zh-TW" sz="18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30238" indent="-274638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endPara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  <a:p>
                <a:pPr marL="342900" indent="-342900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Char char="p"/>
                  <a:tabLst>
                    <a:tab pos="900113" algn="l"/>
                  </a:tabLst>
                  <a:defRPr/>
                </a:pP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Hint:  Gradient angle </a:t>
                </a:r>
                <a:r>
                  <a:rPr lang="el-GR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endPara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</mc:Choice>
        <mc:Fallback xmlns="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50" y="466681"/>
                <a:ext cx="6741405" cy="2904307"/>
              </a:xfrm>
              <a:prstGeom prst="rect">
                <a:avLst/>
              </a:prstGeom>
              <a:blipFill>
                <a:blip r:embed="rId2"/>
                <a:stretch>
                  <a:fillRect l="-1176" t="-1681" r="-1086" b="-195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13">
            <a:extLst>
              <a:ext uri="{FF2B5EF4-FFF2-40B4-BE49-F238E27FC236}">
                <a16:creationId xmlns:a16="http://schemas.microsoft.com/office/drawing/2014/main" id="{20B0AB38-A785-710F-BA0D-FFA99CBC912D}"/>
              </a:ext>
            </a:extLst>
          </p:cNvPr>
          <p:cNvSpPr txBox="1">
            <a:spLocks/>
          </p:cNvSpPr>
          <p:nvPr/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21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321F8C-95A4-A4E6-31BF-BF0D9005C59A}"/>
              </a:ext>
            </a:extLst>
          </p:cNvPr>
          <p:cNvGrpSpPr/>
          <p:nvPr/>
        </p:nvGrpSpPr>
        <p:grpSpPr>
          <a:xfrm>
            <a:off x="2320184" y="3021117"/>
            <a:ext cx="2813735" cy="1963347"/>
            <a:chOff x="2472612" y="3649180"/>
            <a:chExt cx="3252981" cy="2212042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ECF234D9-0105-2053-2667-3AD6EDC6766E}"/>
                </a:ext>
              </a:extLst>
            </p:cNvPr>
            <p:cNvSpPr/>
            <p:nvPr/>
          </p:nvSpPr>
          <p:spPr>
            <a:xfrm>
              <a:off x="3032449" y="4077478"/>
              <a:ext cx="1334278" cy="1334278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FD8324AD-E14B-F274-80CF-3A4F35421C76}"/>
                </a:ext>
              </a:extLst>
            </p:cNvPr>
            <p:cNvCxnSpPr>
              <a:cxnSpLocks/>
            </p:cNvCxnSpPr>
            <p:nvPr/>
          </p:nvCxnSpPr>
          <p:spPr>
            <a:xfrm>
              <a:off x="2948473" y="4744617"/>
              <a:ext cx="15912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6B2D9CAF-0C3A-AAF4-E39F-0F126C4673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9588" y="3921000"/>
              <a:ext cx="0" cy="16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58840FA2-CE86-1E67-E549-7CDC0F71407F}"/>
                </a:ext>
              </a:extLst>
            </p:cNvPr>
            <p:cNvSpPr txBox="1"/>
            <p:nvPr/>
          </p:nvSpPr>
          <p:spPr>
            <a:xfrm>
              <a:off x="4507619" y="4600797"/>
              <a:ext cx="975775" cy="346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0˚/360 ˚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3EB35987-6F6A-C74A-11A0-41B400715E8E}"/>
                </a:ext>
              </a:extLst>
            </p:cNvPr>
            <p:cNvSpPr txBox="1"/>
            <p:nvPr/>
          </p:nvSpPr>
          <p:spPr>
            <a:xfrm>
              <a:off x="4342138" y="4783603"/>
              <a:ext cx="1383455" cy="58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 axis: Sobel x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2B0BF2F5-74CD-1126-3551-7AA965E6BFC9}"/>
                </a:ext>
              </a:extLst>
            </p:cNvPr>
            <p:cNvSpPr txBox="1"/>
            <p:nvPr/>
          </p:nvSpPr>
          <p:spPr>
            <a:xfrm>
              <a:off x="3668919" y="3779162"/>
              <a:ext cx="1528817" cy="346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 axis: Sobel y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1B0A206A-0AF0-97F6-8FA3-1BCF3E230159}"/>
                </a:ext>
              </a:extLst>
            </p:cNvPr>
            <p:cNvSpPr txBox="1"/>
            <p:nvPr/>
          </p:nvSpPr>
          <p:spPr>
            <a:xfrm>
              <a:off x="3513444" y="3649180"/>
              <a:ext cx="951722" cy="346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90˚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35843475-A330-6B95-9B07-46F57062EEA2}"/>
                </a:ext>
              </a:extLst>
            </p:cNvPr>
            <p:cNvSpPr txBox="1"/>
            <p:nvPr/>
          </p:nvSpPr>
          <p:spPr>
            <a:xfrm>
              <a:off x="2472612" y="4600797"/>
              <a:ext cx="951722" cy="346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180˚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2DE3ACF5-C893-51CC-62A0-BF0B60044739}"/>
                </a:ext>
              </a:extLst>
            </p:cNvPr>
            <p:cNvSpPr txBox="1"/>
            <p:nvPr/>
          </p:nvSpPr>
          <p:spPr>
            <a:xfrm>
              <a:off x="3490585" y="5514459"/>
              <a:ext cx="951722" cy="346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270˚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39F49EA-2BDF-44BC-2BE0-06B0A3AB2F43}"/>
              </a:ext>
            </a:extLst>
          </p:cNvPr>
          <p:cNvCxnSpPr>
            <a:cxnSpLocks/>
          </p:cNvCxnSpPr>
          <p:nvPr/>
        </p:nvCxnSpPr>
        <p:spPr>
          <a:xfrm flipV="1">
            <a:off x="3390909" y="3561098"/>
            <a:ext cx="329543" cy="4322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弧形 12">
            <a:extLst>
              <a:ext uri="{FF2B5EF4-FFF2-40B4-BE49-F238E27FC236}">
                <a16:creationId xmlns:a16="http://schemas.microsoft.com/office/drawing/2014/main" id="{2D826B79-402F-4D86-AD79-05664EF6D7D0}"/>
              </a:ext>
            </a:extLst>
          </p:cNvPr>
          <p:cNvSpPr/>
          <p:nvPr/>
        </p:nvSpPr>
        <p:spPr>
          <a:xfrm rot="1916900">
            <a:off x="3380547" y="3774367"/>
            <a:ext cx="318179" cy="21360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CA35BC-E1B7-398B-EB39-D0737960A40F}"/>
              </a:ext>
            </a:extLst>
          </p:cNvPr>
          <p:cNvSpPr txBox="1"/>
          <p:nvPr/>
        </p:nvSpPr>
        <p:spPr>
          <a:xfrm>
            <a:off x="3430268" y="3748672"/>
            <a:ext cx="429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TW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E0CAB8E-D3C3-97D3-14C4-B947D63BD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54" y="4388944"/>
            <a:ext cx="1861200" cy="192874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71BB42C-3685-7B8C-B688-499CA25D0517}"/>
              </a:ext>
            </a:extLst>
          </p:cNvPr>
          <p:cNvSpPr/>
          <p:nvPr/>
        </p:nvSpPr>
        <p:spPr>
          <a:xfrm>
            <a:off x="396981" y="5990364"/>
            <a:ext cx="1859323" cy="3105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C7C8A5-5C06-41FC-B6EB-5D46A8926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2227" y="5009310"/>
            <a:ext cx="2093879" cy="135025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5C4FE5-2064-4C0C-8E58-F7775B827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3396" y="5013770"/>
            <a:ext cx="2093879" cy="135025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F9A048F-DAB4-4138-BF3C-4A19F35A0FD4}"/>
              </a:ext>
            </a:extLst>
          </p:cNvPr>
          <p:cNvSpPr txBox="1"/>
          <p:nvPr/>
        </p:nvSpPr>
        <p:spPr>
          <a:xfrm>
            <a:off x="3781222" y="633722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O/P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4C5E0D1-7DBE-E32D-6FAC-336923C1860F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Ying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AE18701-2ED3-23B2-6436-9BD131474147}"/>
              </a:ext>
            </a:extLst>
          </p:cNvPr>
          <p:cNvSpPr txBox="1"/>
          <p:nvPr/>
        </p:nvSpPr>
        <p:spPr>
          <a:xfrm>
            <a:off x="1128700" y="2442579"/>
            <a:ext cx="3041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cv2.bitwise_and(</a:t>
            </a:r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img1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img2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箭號: 向下 30">
            <a:extLst>
              <a:ext uri="{FF2B5EF4-FFF2-40B4-BE49-F238E27FC236}">
                <a16:creationId xmlns:a16="http://schemas.microsoft.com/office/drawing/2014/main" id="{A4503D36-2AEB-9A13-D83C-4AD91FAB541A}"/>
              </a:ext>
            </a:extLst>
          </p:cNvPr>
          <p:cNvSpPr/>
          <p:nvPr/>
        </p:nvSpPr>
        <p:spPr>
          <a:xfrm rot="16200000">
            <a:off x="2653553" y="6000725"/>
            <a:ext cx="125231" cy="28982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BBC72AF-BC1B-9BF1-14BD-4E6DE225A95B}"/>
              </a:ext>
            </a:extLst>
          </p:cNvPr>
          <p:cNvSpPr txBox="1"/>
          <p:nvPr/>
        </p:nvSpPr>
        <p:spPr>
          <a:xfrm>
            <a:off x="6756892" y="1622106"/>
            <a:ext cx="25430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/>
            <a:r>
              <a:rPr lang="en-US" altLang="zh-TW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img1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first input image (combination image from 3.3)</a:t>
            </a:r>
          </a:p>
          <a:p>
            <a:pPr marL="361950" indent="-361950"/>
            <a:r>
              <a:rPr lang="en-US" altLang="zh-TW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img2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second input image (your masks), which is used for the bitwise AND operation with img1</a:t>
            </a:r>
          </a:p>
          <a:p>
            <a:pPr marL="542925" indent="-542925"/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result image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FA17F8B-3502-CAF3-BFA1-2051D9DB4E29}"/>
              </a:ext>
            </a:extLst>
          </p:cNvPr>
          <p:cNvSpPr txBox="1"/>
          <p:nvPr/>
        </p:nvSpPr>
        <p:spPr>
          <a:xfrm>
            <a:off x="1326642" y="2372471"/>
            <a:ext cx="4296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O/P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102F37A-DC94-32F9-DA7D-988C4E33993A}"/>
              </a:ext>
            </a:extLst>
          </p:cNvPr>
          <p:cNvSpPr txBox="1"/>
          <p:nvPr/>
        </p:nvSpPr>
        <p:spPr>
          <a:xfrm>
            <a:off x="3159180" y="2349508"/>
            <a:ext cx="38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I/P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8E7AD38-C98A-3151-C731-FC8F76110B3B}"/>
              </a:ext>
            </a:extLst>
          </p:cNvPr>
          <p:cNvSpPr txBox="1"/>
          <p:nvPr/>
        </p:nvSpPr>
        <p:spPr>
          <a:xfrm>
            <a:off x="3558080" y="2347295"/>
            <a:ext cx="38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I/P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D648E0-B0AF-0ED5-EB99-45D68562F1CD}"/>
              </a:ext>
            </a:extLst>
          </p:cNvPr>
          <p:cNvSpPr txBox="1"/>
          <p:nvPr/>
        </p:nvSpPr>
        <p:spPr>
          <a:xfrm>
            <a:off x="6085174" y="633931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O/P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717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7CA07-BDAB-CE3A-2ADD-DF35A3301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59">
            <a:extLst>
              <a:ext uri="{FF2B5EF4-FFF2-40B4-BE49-F238E27FC236}">
                <a16:creationId xmlns:a16="http://schemas.microsoft.com/office/drawing/2014/main" id="{5D4C74A6-9458-D069-7FBD-62B90682D3B6}"/>
              </a:ext>
            </a:extLst>
          </p:cNvPr>
          <p:cNvSpPr txBox="1">
            <a:spLocks/>
          </p:cNvSpPr>
          <p:nvPr/>
        </p:nvSpPr>
        <p:spPr>
          <a:xfrm>
            <a:off x="0" y="-5643"/>
            <a:ext cx="6558684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pPr marL="1949054" indent="-1949054" defTabSz="914400">
              <a:buSzPct val="25000"/>
            </a:pPr>
            <a:r>
              <a:rPr lang="en-US" altLang="zh-TW" sz="2800" b="1" kern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</a:t>
            </a:r>
            <a:r>
              <a:rPr lang="en-US" sz="2800" b="1" kern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</a:t>
            </a:r>
            <a:r>
              <a:rPr lang="en-US" altLang="zh-TW" sz="2800" b="1" kern="0"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</a:t>
            </a:r>
            <a:r>
              <a:rPr lang="en-US" altLang="zh-TW" b="1" kern="0">
                <a:latin typeface="Times New Roman" panose="02020603050405020304" pitchFamily="18" charset="0"/>
                <a:cs typeface="Arial"/>
              </a:rPr>
              <a:t> </a:t>
            </a:r>
            <a:r>
              <a:rPr lang="en-US" altLang="zh-TW" sz="2800" b="1" kern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DEMO</a:t>
            </a:r>
            <a:endParaRPr lang="en-US" sz="2800" b="1" kern="0" dirty="0">
              <a:cs typeface="Arial"/>
              <a:sym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F64D49E-8361-2219-AB36-88E4CE3BA4DE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Ying</a:t>
            </a:r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D037128-B9F5-4C87-B053-08E6172AF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6" y="833075"/>
            <a:ext cx="9011908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80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020574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Transforms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369332"/>
            <a:ext cx="5317454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 Rotation</a:t>
            </a:r>
          </a:p>
          <a:p>
            <a:pPr marL="809625" lvl="2" indent="-447675">
              <a:lnSpc>
                <a:spcPct val="100000"/>
              </a:lnSpc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 Scaling</a:t>
            </a:r>
          </a:p>
          <a:p>
            <a:pPr marL="809625" lvl="2" indent="-447675">
              <a:lnSpc>
                <a:spcPct val="100000"/>
              </a:lnSpc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  Translate</a:t>
            </a: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23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5A55EF5-566F-1E1A-5F41-0E3B6DA15102}"/>
              </a:ext>
            </a:extLst>
          </p:cNvPr>
          <p:cNvSpPr txBox="1"/>
          <p:nvPr/>
        </p:nvSpPr>
        <p:spPr>
          <a:xfrm>
            <a:off x="4782200" y="429042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UI Demo: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</a:p>
        </p:txBody>
      </p:sp>
      <p:pic>
        <p:nvPicPr>
          <p:cNvPr id="7" name="圖片 6" descr="一張含有 文字, 螢幕擷取畫面, 數字, 圖表 的圖片&#10;&#10;自動產生的描述">
            <a:extLst>
              <a:ext uri="{FF2B5EF4-FFF2-40B4-BE49-F238E27FC236}">
                <a16:creationId xmlns:a16="http://schemas.microsoft.com/office/drawing/2014/main" id="{2FA765E7-3E7C-B900-F43A-44CFDB334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200" y="858576"/>
            <a:ext cx="3777530" cy="514084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0542806-504A-226C-B2E1-C7BE401D24EF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Tina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702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5643"/>
            <a:ext cx="6558684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4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Transforms</a:t>
            </a:r>
            <a:endParaRPr lang="en-US" sz="2800" b="1" dirty="0">
              <a:cs typeface="Arial"/>
              <a:sym typeface="Arial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2EE3A53-9FB6-44AB-B489-070CED622BC8}"/>
              </a:ext>
            </a:extLst>
          </p:cNvPr>
          <p:cNvSpPr txBox="1"/>
          <p:nvPr/>
        </p:nvSpPr>
        <p:spPr>
          <a:xfrm>
            <a:off x="-23513" y="3940543"/>
            <a:ext cx="1898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Result Demo: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圖片 3" descr="一張含有 食物, 速食, 漢堡, 三明治 的圖片&#10;&#10;自動產生的描述">
            <a:extLst>
              <a:ext uri="{FF2B5EF4-FFF2-40B4-BE49-F238E27FC236}">
                <a16:creationId xmlns:a16="http://schemas.microsoft.com/office/drawing/2014/main" id="{83CB5F90-3174-77C8-C2D3-91BF850CE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86" y="4492612"/>
            <a:ext cx="3549236" cy="199644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B110C49-413B-8EB9-B063-6ACC8E039E32}"/>
              </a:ext>
            </a:extLst>
          </p:cNvPr>
          <p:cNvSpPr txBox="1"/>
          <p:nvPr/>
        </p:nvSpPr>
        <p:spPr>
          <a:xfrm>
            <a:off x="1761211" y="6447921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Input Image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文字方塊 4">
            <a:extLst>
              <a:ext uri="{FF2B5EF4-FFF2-40B4-BE49-F238E27FC236}">
                <a16:creationId xmlns:a16="http://schemas.microsoft.com/office/drawing/2014/main" id="{EB77070A-6FF4-4DB5-B60F-59DC491B1B19}"/>
              </a:ext>
            </a:extLst>
          </p:cNvPr>
          <p:cNvSpPr txBox="1"/>
          <p:nvPr/>
        </p:nvSpPr>
        <p:spPr>
          <a:xfrm>
            <a:off x="-2187" y="407176"/>
            <a:ext cx="895387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1.  Given: “burger.png”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2.  Q: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1) Click button “4. Transforms”, burger.png should be showed.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628650" marR="0" lvl="0" indent="-6286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	2) Please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rotate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,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scale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and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translate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the burger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(as image below) using </a:t>
            </a:r>
          </a:p>
          <a:p>
            <a:pPr marL="628650" marR="0" lvl="0" indent="-6286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                                   </a:t>
            </a: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result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= 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cv2.warpAffine(</a:t>
            </a:r>
            <a:r>
              <a:rPr kumimoji="0" lang="en-US" altLang="zh-TW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img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, M, (</a:t>
            </a:r>
            <a:r>
              <a:rPr kumimoji="0" lang="en-US" altLang="zh-TW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w,h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))</a:t>
            </a:r>
          </a:p>
          <a:p>
            <a:pPr marL="893763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function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with following parameters </a:t>
            </a:r>
          </a:p>
          <a:p>
            <a:pPr marL="893763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set default values 0, should be manually adjusted in the GUI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</a:p>
          <a:p>
            <a:pPr marL="628650" marR="0" lvl="0" indent="-6286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	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(1) Angle = 30</a:t>
            </a:r>
            <a:r>
              <a:rPr kumimoji="0" lang="en-US" altLang="zh-TW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(positive degree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counter-clockwise)</a:t>
            </a:r>
          </a:p>
          <a:p>
            <a:pPr marL="628650" marR="0" lvl="0" indent="-6286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	(2) Scale = 0.9,</a:t>
            </a:r>
          </a:p>
          <a:p>
            <a:pPr marL="628650" marR="0" lvl="0" indent="-6286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	(3) Translation with: </a:t>
            </a:r>
          </a:p>
          <a:p>
            <a:pPr marL="1344613" marR="0" lvl="7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X</a:t>
            </a:r>
            <a:r>
              <a:rPr kumimoji="0" lang="en-US" altLang="zh-TW" sz="14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new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= </a:t>
            </a:r>
            <a:r>
              <a:rPr kumimoji="0" lang="en-US" altLang="zh-TW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X</a:t>
            </a:r>
            <a:r>
              <a:rPr kumimoji="0" lang="en-US" altLang="zh-TW" sz="14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old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+ 535 pixels = 240 + 535 = 775</a:t>
            </a:r>
          </a:p>
          <a:p>
            <a:pPr marL="1344613" marR="0" lvl="7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Y</a:t>
            </a:r>
            <a:r>
              <a:rPr kumimoji="0" lang="en-US" altLang="zh-TW" sz="14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new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= </a:t>
            </a:r>
            <a:r>
              <a:rPr kumimoji="0" lang="en-US" altLang="zh-TW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Y</a:t>
            </a:r>
            <a:r>
              <a:rPr kumimoji="0" lang="en-US" altLang="zh-TW" sz="14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old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+ 335 pixels = 200 + 335 = 535</a:t>
            </a:r>
          </a:p>
          <a:p>
            <a:pPr marL="1344613" marR="0" lvl="7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Point C (240, 200) is center point of burger in original image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Point C’(775, 535) is center point of burger in result image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Hint: 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Textbook Chapter 12, (p.407 ~ 412)</a:t>
            </a:r>
          </a:p>
        </p:txBody>
      </p:sp>
      <p:pic>
        <p:nvPicPr>
          <p:cNvPr id="11" name="圖片 10" descr="一張含有 三明治, 食物, 速食, 烘焙食品 的圖片&#10;&#10;自動產生的描述">
            <a:extLst>
              <a:ext uri="{FF2B5EF4-FFF2-40B4-BE49-F238E27FC236}">
                <a16:creationId xmlns:a16="http://schemas.microsoft.com/office/drawing/2014/main" id="{AACD7D31-8F24-E5B2-EC74-09B6D9C9B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109" y="4489311"/>
            <a:ext cx="3549236" cy="199644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433FF3-ABAB-AAC4-CC20-5E1775409C20}"/>
              </a:ext>
            </a:extLst>
          </p:cNvPr>
          <p:cNvSpPr txBox="1"/>
          <p:nvPr/>
        </p:nvSpPr>
        <p:spPr>
          <a:xfrm>
            <a:off x="6005886" y="6447922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Output Image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D6FD6297-E810-419D-B5E1-06BE147ACF5C}"/>
              </a:ext>
            </a:extLst>
          </p:cNvPr>
          <p:cNvSpPr txBox="1"/>
          <p:nvPr/>
        </p:nvSpPr>
        <p:spPr>
          <a:xfrm>
            <a:off x="6418747" y="5612562"/>
            <a:ext cx="1130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C’ (775, 535)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1F3F5763-F9BE-4D38-8B65-D86E8603DBA0}"/>
              </a:ext>
            </a:extLst>
          </p:cNvPr>
          <p:cNvCxnSpPr>
            <a:cxnSpLocks/>
          </p:cNvCxnSpPr>
          <p:nvPr/>
        </p:nvCxnSpPr>
        <p:spPr>
          <a:xfrm>
            <a:off x="6418748" y="4489311"/>
            <a:ext cx="0" cy="1110028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373CE57-8B18-44C1-88D5-777F4E830EB1}"/>
              </a:ext>
            </a:extLst>
          </p:cNvPr>
          <p:cNvCxnSpPr>
            <a:cxnSpLocks/>
          </p:cNvCxnSpPr>
          <p:nvPr/>
        </p:nvCxnSpPr>
        <p:spPr>
          <a:xfrm flipV="1">
            <a:off x="4911207" y="5564450"/>
            <a:ext cx="1543541" cy="5323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B223CBCF-DF59-434F-86D0-59626F6B901E}"/>
              </a:ext>
            </a:extLst>
          </p:cNvPr>
          <p:cNvCxnSpPr>
            <a:cxnSpLocks/>
            <a:stCxn id="13" idx="1"/>
          </p:cNvCxnSpPr>
          <p:nvPr/>
        </p:nvCxnSpPr>
        <p:spPr>
          <a:xfrm>
            <a:off x="6360654" y="5563944"/>
            <a:ext cx="843414" cy="506"/>
          </a:xfrm>
          <a:prstGeom prst="line">
            <a:avLst/>
          </a:prstGeom>
          <a:ln w="1905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D449CF48-AA6A-4C08-99E3-2B18133DD128}"/>
              </a:ext>
            </a:extLst>
          </p:cNvPr>
          <p:cNvCxnSpPr>
            <a:cxnSpLocks/>
          </p:cNvCxnSpPr>
          <p:nvPr/>
        </p:nvCxnSpPr>
        <p:spPr>
          <a:xfrm flipV="1">
            <a:off x="6249187" y="5194392"/>
            <a:ext cx="808235" cy="470315"/>
          </a:xfrm>
          <a:prstGeom prst="line">
            <a:avLst/>
          </a:prstGeom>
          <a:ln w="1905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弧形 22">
            <a:extLst>
              <a:ext uri="{FF2B5EF4-FFF2-40B4-BE49-F238E27FC236}">
                <a16:creationId xmlns:a16="http://schemas.microsoft.com/office/drawing/2014/main" id="{3571FC8B-DD57-4EBE-8831-186CFB92CF4D}"/>
              </a:ext>
            </a:extLst>
          </p:cNvPr>
          <p:cNvSpPr/>
          <p:nvPr/>
        </p:nvSpPr>
        <p:spPr>
          <a:xfrm>
            <a:off x="6523685" y="5502717"/>
            <a:ext cx="47500" cy="104151"/>
          </a:xfrm>
          <a:prstGeom prst="arc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4" name="文字方塊 42">
            <a:extLst>
              <a:ext uri="{FF2B5EF4-FFF2-40B4-BE49-F238E27FC236}">
                <a16:creationId xmlns:a16="http://schemas.microsoft.com/office/drawing/2014/main" id="{26A7CEF4-98E7-480B-AB66-F8B1DB996043}"/>
              </a:ext>
            </a:extLst>
          </p:cNvPr>
          <p:cNvSpPr txBox="1"/>
          <p:nvPr/>
        </p:nvSpPr>
        <p:spPr>
          <a:xfrm>
            <a:off x="6705785" y="5291562"/>
            <a:ext cx="563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30</a:t>
            </a:r>
            <a:r>
              <a:rPr kumimoji="0" lang="en-US" altLang="zh-TW" sz="1400" b="1" i="0" u="none" strike="noStrike" kern="1200" cap="none" spc="0" normalizeH="0" baseline="3000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</a:t>
            </a:r>
            <a:endParaRPr kumimoji="0" lang="zh-TW" altLang="en-US" sz="1400" b="1" i="0" u="none" strike="noStrike" kern="1200" cap="none" spc="0" normalizeH="0" baseline="3000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文字方塊 34">
            <a:extLst>
              <a:ext uri="{FF2B5EF4-FFF2-40B4-BE49-F238E27FC236}">
                <a16:creationId xmlns:a16="http://schemas.microsoft.com/office/drawing/2014/main" id="{7C6C3F4B-D4CE-4447-B263-106DC0431846}"/>
              </a:ext>
            </a:extLst>
          </p:cNvPr>
          <p:cNvSpPr txBox="1"/>
          <p:nvPr/>
        </p:nvSpPr>
        <p:spPr>
          <a:xfrm>
            <a:off x="894870" y="4941631"/>
            <a:ext cx="1154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C (240, 200)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EAFCAFF7-AD31-4D7E-A38A-A77316911ADF}"/>
              </a:ext>
            </a:extLst>
          </p:cNvPr>
          <p:cNvCxnSpPr>
            <a:cxnSpLocks/>
          </p:cNvCxnSpPr>
          <p:nvPr/>
        </p:nvCxnSpPr>
        <p:spPr>
          <a:xfrm>
            <a:off x="1028957" y="4493572"/>
            <a:ext cx="10881" cy="329176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1C5D04B7-BB60-4CEE-B640-103F1E9C4EB2}"/>
              </a:ext>
            </a:extLst>
          </p:cNvPr>
          <p:cNvCxnSpPr>
            <a:cxnSpLocks/>
          </p:cNvCxnSpPr>
          <p:nvPr/>
        </p:nvCxnSpPr>
        <p:spPr>
          <a:xfrm>
            <a:off x="539273" y="4854378"/>
            <a:ext cx="453684" cy="1314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16DA8C2A-101F-88AE-2C32-83EF57BD7D6B}"/>
              </a:ext>
            </a:extLst>
          </p:cNvPr>
          <p:cNvCxnSpPr>
            <a:cxnSpLocks/>
          </p:cNvCxnSpPr>
          <p:nvPr/>
        </p:nvCxnSpPr>
        <p:spPr>
          <a:xfrm>
            <a:off x="4817760" y="4479207"/>
            <a:ext cx="3777665" cy="207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EE220198-D83D-C524-78A9-28871B998896}"/>
              </a:ext>
            </a:extLst>
          </p:cNvPr>
          <p:cNvCxnSpPr>
            <a:cxnSpLocks/>
          </p:cNvCxnSpPr>
          <p:nvPr/>
        </p:nvCxnSpPr>
        <p:spPr>
          <a:xfrm flipH="1">
            <a:off x="4911207" y="4363558"/>
            <a:ext cx="7084" cy="23710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B8B334A-1E3A-3A50-462A-B21747FFCD0D}"/>
              </a:ext>
            </a:extLst>
          </p:cNvPr>
          <p:cNvCxnSpPr>
            <a:cxnSpLocks/>
          </p:cNvCxnSpPr>
          <p:nvPr/>
        </p:nvCxnSpPr>
        <p:spPr>
          <a:xfrm>
            <a:off x="438617" y="4479207"/>
            <a:ext cx="382838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D6302B2A-B13F-54A2-78B0-69B27DBAF255}"/>
              </a:ext>
            </a:extLst>
          </p:cNvPr>
          <p:cNvCxnSpPr>
            <a:cxnSpLocks/>
          </p:cNvCxnSpPr>
          <p:nvPr/>
        </p:nvCxnSpPr>
        <p:spPr>
          <a:xfrm>
            <a:off x="548575" y="4363558"/>
            <a:ext cx="16911" cy="23710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BFC8A992-F37E-CAA7-5C92-22C7A937741C}"/>
              </a:ext>
            </a:extLst>
          </p:cNvPr>
          <p:cNvSpPr txBox="1"/>
          <p:nvPr/>
        </p:nvSpPr>
        <p:spPr>
          <a:xfrm>
            <a:off x="9240" y="4183184"/>
            <a:ext cx="5929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(0, 0)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6065AD0-AAEB-AB70-A238-BF1B2E3B76A3}"/>
              </a:ext>
            </a:extLst>
          </p:cNvPr>
          <p:cNvSpPr txBox="1"/>
          <p:nvPr/>
        </p:nvSpPr>
        <p:spPr>
          <a:xfrm>
            <a:off x="4369027" y="4300811"/>
            <a:ext cx="5929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(0, 0)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" name="圖片 2" descr="一張含有 文字, 螢幕擷取畫面, 數字, 圖表 的圖片&#10;&#10;自動產生的描述">
            <a:extLst>
              <a:ext uri="{FF2B5EF4-FFF2-40B4-BE49-F238E27FC236}">
                <a16:creationId xmlns:a16="http://schemas.microsoft.com/office/drawing/2014/main" id="{055F3DCB-EA54-7CB4-3933-18CB582A4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792" y="1945819"/>
            <a:ext cx="1642818" cy="223571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A348EF9-C2D1-9E59-9C51-9120AAEAED53}"/>
              </a:ext>
            </a:extLst>
          </p:cNvPr>
          <p:cNvSpPr/>
          <p:nvPr/>
        </p:nvSpPr>
        <p:spPr>
          <a:xfrm>
            <a:off x="7409020" y="3657673"/>
            <a:ext cx="584097" cy="2561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十字形 9">
            <a:extLst>
              <a:ext uri="{FF2B5EF4-FFF2-40B4-BE49-F238E27FC236}">
                <a16:creationId xmlns:a16="http://schemas.microsoft.com/office/drawing/2014/main" id="{B2177980-2DF9-0C29-9409-B7A221E70899}"/>
              </a:ext>
            </a:extLst>
          </p:cNvPr>
          <p:cNvSpPr/>
          <p:nvPr/>
        </p:nvSpPr>
        <p:spPr>
          <a:xfrm>
            <a:off x="978304" y="4810216"/>
            <a:ext cx="123067" cy="128114"/>
          </a:xfrm>
          <a:prstGeom prst="plus">
            <a:avLst>
              <a:gd name="adj" fmla="val 3943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3" name="十字形 12">
            <a:extLst>
              <a:ext uri="{FF2B5EF4-FFF2-40B4-BE49-F238E27FC236}">
                <a16:creationId xmlns:a16="http://schemas.microsoft.com/office/drawing/2014/main" id="{C6536BCD-633A-0D67-FEFC-FEAD98E46075}"/>
              </a:ext>
            </a:extLst>
          </p:cNvPr>
          <p:cNvSpPr/>
          <p:nvPr/>
        </p:nvSpPr>
        <p:spPr>
          <a:xfrm>
            <a:off x="6360654" y="5499887"/>
            <a:ext cx="123067" cy="128114"/>
          </a:xfrm>
          <a:prstGeom prst="plus">
            <a:avLst>
              <a:gd name="adj" fmla="val 3943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9AE4AA7-A96D-9231-77FA-1A724B1D971D}"/>
              </a:ext>
            </a:extLst>
          </p:cNvPr>
          <p:cNvSpPr txBox="1"/>
          <p:nvPr/>
        </p:nvSpPr>
        <p:spPr>
          <a:xfrm>
            <a:off x="3504729" y="6495340"/>
            <a:ext cx="12084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(1920, 1080)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3FE4736-CF1B-F5FF-9AC8-E3F34B0A07B4}"/>
              </a:ext>
            </a:extLst>
          </p:cNvPr>
          <p:cNvSpPr txBox="1"/>
          <p:nvPr/>
        </p:nvSpPr>
        <p:spPr>
          <a:xfrm>
            <a:off x="7874444" y="6485756"/>
            <a:ext cx="12084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(1920, 1080)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0516B7C-912E-4BC1-783F-F70812721C67}"/>
              </a:ext>
            </a:extLst>
          </p:cNvPr>
          <p:cNvSpPr txBox="1"/>
          <p:nvPr/>
        </p:nvSpPr>
        <p:spPr>
          <a:xfrm>
            <a:off x="4646740" y="3700403"/>
            <a:ext cx="2969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Rotation, Scale: Object center not move</a:t>
            </a: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Translation: Object center move</a:t>
            </a:r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09CD2428-44B7-9FD0-266B-4059FF764EB1}"/>
              </a:ext>
            </a:extLst>
          </p:cNvPr>
          <p:cNvSpPr/>
          <p:nvPr/>
        </p:nvSpPr>
        <p:spPr>
          <a:xfrm>
            <a:off x="4330450" y="5299181"/>
            <a:ext cx="462455" cy="3363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69837BF-4C95-4D2A-1AE9-E2C8CC91F159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Tina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A2C8506-DAAF-4219-B453-7D6E464ABF65}"/>
              </a:ext>
            </a:extLst>
          </p:cNvPr>
          <p:cNvSpPr txBox="1"/>
          <p:nvPr/>
        </p:nvSpPr>
        <p:spPr>
          <a:xfrm>
            <a:off x="6071595" y="1193293"/>
            <a:ext cx="3081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err="1">
                <a:solidFill>
                  <a:srgbClr val="FF0000"/>
                </a:solidFill>
              </a:rPr>
              <a:t>img</a:t>
            </a:r>
            <a:r>
              <a:rPr lang="en-US" altLang="zh-TW" sz="1100" dirty="0"/>
              <a:t>: image burger.png.</a:t>
            </a:r>
          </a:p>
          <a:p>
            <a:r>
              <a:rPr lang="en-US" altLang="zh-TW" sz="1100" dirty="0">
                <a:solidFill>
                  <a:srgbClr val="FF0000"/>
                </a:solidFill>
              </a:rPr>
              <a:t>M</a:t>
            </a:r>
            <a:r>
              <a:rPr lang="en-US" altLang="zh-TW" sz="1100" dirty="0"/>
              <a:t>: affine transformation matrix(3x3).</a:t>
            </a:r>
          </a:p>
          <a:p>
            <a:r>
              <a:rPr lang="en-US" altLang="zh-TW" sz="1100" dirty="0">
                <a:solidFill>
                  <a:srgbClr val="FF0000"/>
                </a:solidFill>
              </a:rPr>
              <a:t>(w, h)</a:t>
            </a:r>
            <a:r>
              <a:rPr lang="en-US" altLang="zh-TW" sz="1100" dirty="0"/>
              <a:t>: width and height from image(1920x1080).</a:t>
            </a:r>
          </a:p>
          <a:p>
            <a:r>
              <a:rPr lang="en-US" altLang="zh-TW" sz="1100" dirty="0">
                <a:solidFill>
                  <a:srgbClr val="00B0F0"/>
                </a:solidFill>
              </a:rPr>
              <a:t>result</a:t>
            </a:r>
            <a:r>
              <a:rPr lang="en-US" altLang="zh-TW" sz="1100" dirty="0"/>
              <a:t>:</a:t>
            </a:r>
            <a:r>
              <a:rPr lang="zh-TW" altLang="en-US" sz="1100" dirty="0"/>
              <a:t> </a:t>
            </a:r>
            <a:r>
              <a:rPr lang="en-US" altLang="zh-TW" sz="1100" dirty="0"/>
              <a:t>image</a:t>
            </a:r>
            <a:r>
              <a:rPr lang="zh-TW" altLang="en-US" sz="1100" dirty="0"/>
              <a:t> </a:t>
            </a:r>
            <a:r>
              <a:rPr lang="en-US" altLang="zh-TW" sz="1100" dirty="0"/>
              <a:t>after affine transformation</a:t>
            </a:r>
            <a:endParaRPr lang="zh-TW" altLang="en-US" sz="11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E92E274-B6AE-4FC2-847F-5511E24F7952}"/>
              </a:ext>
            </a:extLst>
          </p:cNvPr>
          <p:cNvSpPr txBox="1"/>
          <p:nvPr/>
        </p:nvSpPr>
        <p:spPr>
          <a:xfrm>
            <a:off x="4468816" y="1172833"/>
            <a:ext cx="48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I/P</a:t>
            </a:r>
            <a:endParaRPr lang="zh-TW" altLang="en-US" sz="12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98FB515-84DC-4A6A-8D54-6A9476DCE88F}"/>
              </a:ext>
            </a:extLst>
          </p:cNvPr>
          <p:cNvSpPr txBox="1"/>
          <p:nvPr/>
        </p:nvSpPr>
        <p:spPr>
          <a:xfrm>
            <a:off x="4905913" y="1185100"/>
            <a:ext cx="48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I/P</a:t>
            </a:r>
            <a:endParaRPr lang="zh-TW" altLang="en-US" sz="12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B9FF009-40C2-445D-B30D-5F466A2D9E51}"/>
              </a:ext>
            </a:extLst>
          </p:cNvPr>
          <p:cNvSpPr txBox="1"/>
          <p:nvPr/>
        </p:nvSpPr>
        <p:spPr>
          <a:xfrm>
            <a:off x="5361039" y="1185912"/>
            <a:ext cx="48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I/P</a:t>
            </a:r>
            <a:endParaRPr lang="zh-TW" altLang="en-US" sz="12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D7C2717-B116-4D30-A335-568E30768B17}"/>
              </a:ext>
            </a:extLst>
          </p:cNvPr>
          <p:cNvSpPr txBox="1"/>
          <p:nvPr/>
        </p:nvSpPr>
        <p:spPr>
          <a:xfrm>
            <a:off x="2207498" y="1172832"/>
            <a:ext cx="48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O/P</a:t>
            </a:r>
            <a:endParaRPr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2F607E5-055E-4B70-93E1-E05DAD9EDA73}"/>
                  </a:ext>
                </a:extLst>
              </p:cNvPr>
              <p:cNvSpPr txBox="1"/>
              <p:nvPr/>
            </p:nvSpPr>
            <p:spPr>
              <a:xfrm>
                <a:off x="4665478" y="2384947"/>
                <a:ext cx="4417419" cy="529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1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sz="1000" b="0" i="0" smtClean="0">
                            <a:latin typeface="Cambria Math" panose="02040503050406030204" pitchFamily="18" charset="0"/>
                          </a:rPr>
                          <m:t>Angle</m:t>
                        </m:r>
                        <m:r>
                          <m:rPr>
                            <m:nor/>
                          </m:rPr>
                          <a:rPr lang="en-US" altLang="zh-TW" sz="1000" b="0" i="0" smtClean="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m:rPr>
                            <m:nor/>
                          </m:rPr>
                          <a:rPr lang="en-US" altLang="zh-TW" sz="100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  <m:t>30</m:t>
                        </m:r>
                        <m:r>
                          <m:rPr>
                            <m:nor/>
                          </m:rPr>
                          <a:rPr lang="en-US" altLang="zh-TW" sz="1000" baseline="3000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en-US" altLang="zh-TW" sz="100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TW" sz="1000" b="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zh-TW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1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TW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000" b="0" i="1" smtClean="0">
                                          <a:latin typeface="Cambria Math" panose="02040503050406030204" pitchFamily="18" charset="0"/>
                                        </a:rPr>
                                        <m:t>30°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altLang="zh-TW" sz="1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TW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1000" i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TW" sz="1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TW" sz="1000" dirty="0">
                                      <a:solidFill>
                                        <a:srgbClr val="000000"/>
                                      </a:solidFill>
                                      <a:latin typeface="Times New Roman" panose="02020603050405020304" pitchFamily="18" charset="0"/>
                                      <a:ea typeface="Arial"/>
                                      <a:cs typeface="Times New Roman" panose="02020603050405020304" pitchFamily="18" charset="0"/>
                                      <a:sym typeface="Arial"/>
                                    </a:rPr>
                                    <m:t>30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TW" sz="1000" baseline="30000" dirty="0">
                                      <a:solidFill>
                                        <a:srgbClr val="000000"/>
                                      </a:solidFill>
                                      <a:latin typeface="Times New Roman" panose="02020603050405020304" pitchFamily="18" charset="0"/>
                                      <a:ea typeface="Arial"/>
                                      <a:cs typeface="Times New Roman" panose="02020603050405020304" pitchFamily="18" charset="0"/>
                                      <a:sym typeface="Arial"/>
                                    </a:rPr>
                                    <m:t>o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TW" sz="10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TW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altLang="zh-TW" sz="1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TW" sz="100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ea typeface="Arial"/>
                                  <a:cs typeface="Times New Roman" panose="02020603050405020304" pitchFamily="18" charset="0"/>
                                  <a:sym typeface="Arial"/>
                                </a:rPr>
                                <m:t>30</m:t>
                              </m:r>
                              <m:r>
                                <m:rPr>
                                  <m:nor/>
                                </m:rPr>
                                <a:rPr lang="en-US" altLang="zh-TW" sz="1000" baseline="3000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ea typeface="Arial"/>
                                  <a:cs typeface="Times New Roman" panose="02020603050405020304" pitchFamily="18" charset="0"/>
                                  <a:sym typeface="Arial"/>
                                </a:rPr>
                                <m:t>o</m:t>
                              </m:r>
                              <m:r>
                                <m:rPr>
                                  <m:nor/>
                                </m:rPr>
                                <a:rPr lang="en-US" altLang="zh-TW" sz="10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altLang="zh-TW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1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TW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000" b="0" i="1" smtClean="0">
                                          <a:latin typeface="Cambria Math" panose="02040503050406030204" pitchFamily="18" charset="0"/>
                                        </a:rPr>
                                        <m:t>30°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altLang="zh-TW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1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TW" altLang="en-US" sz="10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2F607E5-055E-4B70-93E1-E05DAD9ED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478" y="2384947"/>
                <a:ext cx="4417419" cy="5290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E8E487E3-9B10-4BB2-BDEB-C468ADE9C68D}"/>
                  </a:ext>
                </a:extLst>
              </p:cNvPr>
              <p:cNvSpPr txBox="1"/>
              <p:nvPr/>
            </p:nvSpPr>
            <p:spPr>
              <a:xfrm>
                <a:off x="2735054" y="2347426"/>
                <a:ext cx="2222493" cy="531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𝑆𝑐𝑎𝑙𝑒</m:t>
                        </m:r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= 0.9)</m:t>
                        </m:r>
                      </m:sub>
                    </m:sSub>
                  </m:oMath>
                </a14:m>
                <a:r>
                  <a:rPr lang="en-US" altLang="zh-TW" sz="1100" b="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sz="1100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  <m:e>
                              <m:r>
                                <a:rPr lang="en-US" altLang="zh-TW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zh-TW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TW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TW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zh-TW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TW" sz="1100" b="0" i="1" smtClean="0">
                                      <a:latin typeface="Cambria Math" panose="02040503050406030204" pitchFamily="18" charset="0"/>
                                    </a:rPr>
                                    <m:t>0.9</m:t>
                                  </m:r>
                                </m:e>
                                <m:e>
                                  <m:r>
                                    <a:rPr lang="en-US" altLang="zh-TW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zh-TW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TW" sz="1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TW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zh-TW" altLang="en-US" sz="11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E8E487E3-9B10-4BB2-BDEB-C468ADE9C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054" y="2347426"/>
                <a:ext cx="2222493" cy="5313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49DCEA06-439F-493C-ADA9-6949A4E4B723}"/>
                  </a:ext>
                </a:extLst>
              </p:cNvPr>
              <p:cNvSpPr txBox="1"/>
              <p:nvPr/>
            </p:nvSpPr>
            <p:spPr>
              <a:xfrm>
                <a:off x="4681899" y="2847525"/>
                <a:ext cx="3067849" cy="543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𝑇𝑟𝑎𝑛𝑠𝑙𝑎𝑡𝑖𝑜𝑛</m:t>
                        </m:r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= 535, 335)</m:t>
                        </m:r>
                      </m:sub>
                    </m:sSub>
                  </m:oMath>
                </a14:m>
                <a:r>
                  <a:rPr lang="en-US" altLang="zh-TW" sz="1100" b="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1100" b="0" i="1" smtClean="0">
                                  <a:latin typeface="Cambria Math" panose="02040503050406030204" pitchFamily="18" charset="0"/>
                                </a:rPr>
                                <m:t>535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1100" b="0" i="1" smtClean="0">
                                  <a:latin typeface="Cambria Math" panose="02040503050406030204" pitchFamily="18" charset="0"/>
                                </a:rPr>
                                <m:t>335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TW" altLang="en-US" sz="11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49DCEA06-439F-493C-ADA9-6949A4E4B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99" y="2847525"/>
                <a:ext cx="3067849" cy="5434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F6C52930-D2D9-4D7C-86E1-366BE4177122}"/>
                  </a:ext>
                </a:extLst>
              </p:cNvPr>
              <p:cNvSpPr txBox="1"/>
              <p:nvPr/>
            </p:nvSpPr>
            <p:spPr>
              <a:xfrm>
                <a:off x="2254413" y="4086235"/>
                <a:ext cx="3658658" cy="30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sz="1100" dirty="0"/>
                  <a:t> </a:t>
                </a:r>
                <a:r>
                  <a:rPr lang="en-US" altLang="zh-TW" sz="11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𝑇𝑟𝑎𝑛𝑠𝑙𝑎𝑡𝑖𝑜𝑛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= 535, 335)</m:t>
                        </m:r>
                      </m:sub>
                    </m:sSub>
                  </m:oMath>
                </a14:m>
                <a:r>
                  <a:rPr lang="en-US" altLang="zh-TW" sz="1100" dirty="0"/>
                  <a:t>x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𝑆𝑐𝑎𝑙𝑒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= 0.9)</m:t>
                        </m:r>
                      </m:sub>
                    </m:sSub>
                  </m:oMath>
                </a14:m>
                <a:r>
                  <a:rPr lang="en-US" altLang="zh-TW" sz="1100" dirty="0"/>
                  <a:t> x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11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sz="1100">
                            <a:latin typeface="Cambria Math" panose="02040503050406030204" pitchFamily="18" charset="0"/>
                          </a:rPr>
                          <m:t>Angle</m:t>
                        </m:r>
                        <m:r>
                          <m:rPr>
                            <m:nor/>
                          </m:rPr>
                          <a:rPr lang="en-US" altLang="zh-TW" sz="110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m:rPr>
                            <m:nor/>
                          </m:rPr>
                          <a:rPr lang="en-US" altLang="zh-TW" sz="110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  <m:t>30</m:t>
                        </m:r>
                        <m:r>
                          <m:rPr>
                            <m:nor/>
                          </m:rPr>
                          <a:rPr lang="en-US" altLang="zh-TW" sz="1100" baseline="3000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en-US" altLang="zh-TW" sz="110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  <m:t>)</m:t>
                        </m:r>
                      </m:sub>
                    </m:sSub>
                  </m:oMath>
                </a14:m>
                <a:endParaRPr lang="zh-TW" altLang="en-US" sz="11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F6C52930-D2D9-4D7C-86E1-366BE4177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413" y="4086235"/>
                <a:ext cx="3658658" cy="304699"/>
              </a:xfrm>
              <a:prstGeom prst="rect">
                <a:avLst/>
              </a:prstGeom>
              <a:blipFill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25B37EF6-17BD-4AB3-8BD1-00F7BDFB567D}"/>
                  </a:ext>
                </a:extLst>
              </p:cNvPr>
              <p:cNvSpPr txBox="1"/>
              <p:nvPr/>
            </p:nvSpPr>
            <p:spPr>
              <a:xfrm>
                <a:off x="5772736" y="4059631"/>
                <a:ext cx="3874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sz="1000" dirty="0"/>
                  <a:t>: affine transformation with </a:t>
                </a:r>
              </a:p>
              <a:p>
                <a:r>
                  <a:rPr lang="en-US" altLang="zh-TW" sz="1000" dirty="0"/>
                  <a:t>counter-clockwise 30 , scaling = 0.9, translation with 535, 335.</a:t>
                </a:r>
                <a:endParaRPr lang="zh-TW" altLang="en-US" sz="10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25B37EF6-17BD-4AB3-8BD1-00F7BDFB5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736" y="4059631"/>
                <a:ext cx="3874228" cy="400110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E4DEAC92-63D1-4C06-BAFB-A98993B10353}"/>
                  </a:ext>
                </a:extLst>
              </p:cNvPr>
              <p:cNvSpPr txBox="1"/>
              <p:nvPr/>
            </p:nvSpPr>
            <p:spPr>
              <a:xfrm>
                <a:off x="4149328" y="4985468"/>
                <a:ext cx="845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E4DEAC92-63D1-4C06-BAFB-A98993B10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328" y="4985468"/>
                <a:ext cx="84534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697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59">
            <a:extLst>
              <a:ext uri="{FF2B5EF4-FFF2-40B4-BE49-F238E27FC236}">
                <a16:creationId xmlns:a16="http://schemas.microsoft.com/office/drawing/2014/main" id="{A3E41A7C-4D99-4AEB-A116-35CC1F6B5625}"/>
              </a:ext>
            </a:extLst>
          </p:cNvPr>
          <p:cNvSpPr txBox="1">
            <a:spLocks/>
          </p:cNvSpPr>
          <p:nvPr/>
        </p:nvSpPr>
        <p:spPr>
          <a:xfrm>
            <a:off x="0" y="-5643"/>
            <a:ext cx="6558684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pPr marL="1949054" indent="-1949054" defTabSz="914400">
              <a:buSzPct val="25000"/>
            </a:pPr>
            <a:r>
              <a:rPr lang="en-US" altLang="zh-TW" b="1" kern="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4</a:t>
            </a:r>
            <a:r>
              <a:rPr lang="en-US" sz="2800" b="1" kern="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</a:t>
            </a:r>
            <a:r>
              <a:rPr lang="en-US" altLang="zh-TW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Transforms</a:t>
            </a:r>
            <a:r>
              <a:rPr lang="en-US" altLang="zh-TW" b="1" kern="0" dirty="0">
                <a:latin typeface="Times New Roman" panose="02020603050405020304" pitchFamily="18" charset="0"/>
                <a:cs typeface="Arial"/>
              </a:rPr>
              <a:t> </a:t>
            </a:r>
            <a:r>
              <a:rPr lang="en-US" altLang="zh-TW" sz="2800" b="1" kern="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DEMO</a:t>
            </a:r>
            <a:endParaRPr lang="en-US" sz="2800" b="1" kern="0" dirty="0">
              <a:cs typeface="Arial"/>
              <a:sym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65F3A9D-D356-ED1C-444E-F70771A04993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Tina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79A754-372F-4366-A628-4C0D12C4A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350"/>
            <a:ext cx="9144000" cy="51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64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" y="655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10738E-617F-FB9A-BC4C-B9356667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146850" y="578174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(recommended)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3.8 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contrib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-python (4.10.0)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 (3.7.3)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(1.23.5)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framework: pyqt5 (5.15.11)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字型, 白色 的圖片&#10;&#10;自動產生的描述">
            <a:extLst>
              <a:ext uri="{FF2B5EF4-FFF2-40B4-BE49-F238E27FC236}">
                <a16:creationId xmlns:a16="http://schemas.microsoft.com/office/drawing/2014/main" id="{969F2002-B204-F173-3775-DE252E176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365" y="449618"/>
            <a:ext cx="1683211" cy="267677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-2404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101" y="507083"/>
            <a:ext cx="8761133" cy="6214393"/>
          </a:xfrm>
        </p:spPr>
        <p:txBody>
          <a:bodyPr>
            <a:normAutofit/>
          </a:bodyPr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Image Processing</a:t>
            </a:r>
            <a:r>
              <a:rPr lang="en-US" altLang="zh-TW" sz="1400" dirty="0">
                <a:latin typeface="+mj-lt"/>
                <a:cs typeface="Arial" panose="020B0604020202020204" pitchFamily="34" charset="0"/>
              </a:rPr>
              <a:t>	 </a:t>
            </a:r>
          </a:p>
          <a:p>
            <a:pPr marL="180975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Color </a:t>
            </a:r>
            <a:r>
              <a:rPr lang="en-US" altLang="zh-TW" sz="1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Separation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975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Color Transformation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975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Color Extraction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Image Smoothing</a:t>
            </a:r>
          </a:p>
          <a:p>
            <a:pPr marL="180975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Gaussian filter</a:t>
            </a:r>
          </a:p>
          <a:p>
            <a:pPr marL="180975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Bilateral filter </a:t>
            </a:r>
          </a:p>
          <a:p>
            <a:pPr marL="180975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Median filter 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Edge Detection</a:t>
            </a:r>
          </a:p>
          <a:p>
            <a:pPr marL="179388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Sobel X </a:t>
            </a:r>
          </a:p>
          <a:p>
            <a:pPr marL="179388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Sobel Y </a:t>
            </a:r>
          </a:p>
          <a:p>
            <a:pPr marL="179388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 Combination and Threshold</a:t>
            </a:r>
          </a:p>
          <a:p>
            <a:pPr marL="179388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 Gradient Angle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Transforms</a:t>
            </a:r>
          </a:p>
          <a:p>
            <a:pPr marL="180975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Rotation</a:t>
            </a:r>
          </a:p>
          <a:p>
            <a:pPr marL="180975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Scaling</a:t>
            </a:r>
          </a:p>
          <a:p>
            <a:pPr marL="180975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 Translate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72944EC0-8BC0-89CE-6E1B-E1F4C3CF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5DCF5D-72D2-4E6B-A5F5-3BCA16136602}"/>
              </a:ext>
            </a:extLst>
          </p:cNvPr>
          <p:cNvSpPr txBox="1"/>
          <p:nvPr/>
        </p:nvSpPr>
        <p:spPr>
          <a:xfrm>
            <a:off x="3089385" y="535956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出題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Takeru</a:t>
            </a:r>
            <a:r>
              <a:rPr lang="en-US" altLang="zh-TW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dirty="0">
              <a:latin typeface="+mj-lt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6EA356C-A0FF-4A54-8DE5-DCC4A87DB81A}"/>
              </a:ext>
            </a:extLst>
          </p:cNvPr>
          <p:cNvSpPr txBox="1"/>
          <p:nvPr/>
        </p:nvSpPr>
        <p:spPr>
          <a:xfrm>
            <a:off x="3089385" y="1631188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出題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Liu</a:t>
            </a:r>
            <a:r>
              <a:rPr lang="en-US" altLang="zh-TW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dirty="0">
              <a:latin typeface="+mj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C8C3D-883C-41D6-9E1B-6B2B35289AC1}"/>
              </a:ext>
            </a:extLst>
          </p:cNvPr>
          <p:cNvSpPr txBox="1"/>
          <p:nvPr/>
        </p:nvSpPr>
        <p:spPr>
          <a:xfrm>
            <a:off x="3070874" y="2832296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出題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Ying</a:t>
            </a:r>
            <a:r>
              <a:rPr lang="en-US" altLang="zh-TW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dirty="0">
              <a:latin typeface="+mj-l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5812C8E-3153-4E98-BD0D-3EA22247DC1D}"/>
              </a:ext>
            </a:extLst>
          </p:cNvPr>
          <p:cNvSpPr txBox="1"/>
          <p:nvPr/>
        </p:nvSpPr>
        <p:spPr>
          <a:xfrm>
            <a:off x="3070874" y="4358267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出題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Tina</a:t>
            </a:r>
            <a:r>
              <a:rPr lang="en-US" altLang="zh-TW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dirty="0">
              <a:latin typeface="+mj-lt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E4D5D1-F7BE-4731-8672-0D392EDB50F2}"/>
              </a:ext>
            </a:extLst>
          </p:cNvPr>
          <p:cNvCxnSpPr>
            <a:cxnSpLocks/>
          </p:cNvCxnSpPr>
          <p:nvPr/>
        </p:nvCxnSpPr>
        <p:spPr>
          <a:xfrm flipV="1">
            <a:off x="5533697" y="1166648"/>
            <a:ext cx="1001768" cy="2166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63903B8-0932-0D53-6039-798663786297}"/>
              </a:ext>
            </a:extLst>
          </p:cNvPr>
          <p:cNvCxnSpPr>
            <a:cxnSpLocks/>
          </p:cNvCxnSpPr>
          <p:nvPr/>
        </p:nvCxnSpPr>
        <p:spPr>
          <a:xfrm flipV="1">
            <a:off x="5612524" y="2132882"/>
            <a:ext cx="962354" cy="12006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281897E-881F-95B1-33C6-93E31A912D4F}"/>
              </a:ext>
            </a:extLst>
          </p:cNvPr>
          <p:cNvSpPr txBox="1"/>
          <p:nvPr/>
        </p:nvSpPr>
        <p:spPr>
          <a:xfrm>
            <a:off x="4873191" y="3302148"/>
            <a:ext cx="40087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Don’t fix your image path</a:t>
            </a:r>
          </a:p>
          <a:p>
            <a:pPr marL="180975"/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(There is another dataset for demonstration)</a:t>
            </a:r>
            <a:endParaRPr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5D2BA8C-7894-B1B4-0CE3-113E4172D3F9}"/>
              </a:ext>
            </a:extLst>
          </p:cNvPr>
          <p:cNvSpPr txBox="1"/>
          <p:nvPr/>
        </p:nvSpPr>
        <p:spPr>
          <a:xfrm>
            <a:off x="5048907" y="3807898"/>
            <a:ext cx="3466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Load image </a:t>
            </a:r>
            <a:r>
              <a:rPr lang="zh-TW" altLang="en-US" sz="1400" dirty="0"/>
              <a:t>請用下面</a:t>
            </a:r>
            <a:r>
              <a:rPr lang="en-US" altLang="zh-TW" sz="1400" dirty="0"/>
              <a:t>Function </a:t>
            </a:r>
            <a:r>
              <a:rPr lang="zh-TW" altLang="en-US" sz="1400" dirty="0"/>
              <a:t>來讀取路徑</a:t>
            </a:r>
            <a:endParaRPr lang="en-US" altLang="zh-TW" sz="1400" dirty="0">
              <a:hlinkClick r:id="rId3"/>
            </a:endParaRPr>
          </a:p>
          <a:p>
            <a:r>
              <a:rPr lang="en-US" altLang="zh-TW" sz="1400" dirty="0">
                <a:hlinkClick r:id="rId3"/>
              </a:rPr>
              <a:t>QFileDialog.getOpenFileName</a:t>
            </a:r>
          </a:p>
          <a:p>
            <a:r>
              <a:rPr lang="zh-TW" altLang="en-US" sz="1400" dirty="0">
                <a:hlinkClick r:id="rId3"/>
              </a:rPr>
              <a:t>獲取打開的檔路徑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2943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101" y="507083"/>
            <a:ext cx="8761133" cy="62143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one UI to present 5 questions. 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-2404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72944EC0-8BC0-89CE-6E1B-E1F4C3CF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486635C5-024C-59A7-178A-25946F55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279" y="982071"/>
            <a:ext cx="5147442" cy="587592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08C0E85-4B58-13C2-5E88-B3F173622515}"/>
              </a:ext>
            </a:extLst>
          </p:cNvPr>
          <p:cNvSpPr/>
          <p:nvPr/>
        </p:nvSpPr>
        <p:spPr>
          <a:xfrm>
            <a:off x="4793381" y="3185962"/>
            <a:ext cx="1511166" cy="3164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233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7789E068-DEAA-ACD5-5BE6-4360C56F5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86000"/>
          </a:xfrm>
        </p:spPr>
        <p:txBody>
          <a:bodyPr>
            <a:normAutofit fontScale="90000"/>
          </a:bodyPr>
          <a:lstStyle/>
          <a:p>
            <a:r>
              <a:rPr lang="en-US" altLang="zh-TW" sz="3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Image Processing</a:t>
            </a:r>
            <a:r>
              <a:rPr lang="zh-TW" alt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版面配置區 2">
            <a:extLst>
              <a:ext uri="{FF2B5EF4-FFF2-40B4-BE49-F238E27FC236}">
                <a16:creationId xmlns:a16="http://schemas.microsoft.com/office/drawing/2014/main" id="{486037A3-0FFC-2F22-C81B-7769CC6F7591}"/>
              </a:ext>
            </a:extLst>
          </p:cNvPr>
          <p:cNvSpPr txBox="1">
            <a:spLocks/>
          </p:cNvSpPr>
          <p:nvPr/>
        </p:nvSpPr>
        <p:spPr>
          <a:xfrm>
            <a:off x="249577" y="485999"/>
            <a:ext cx="8438400" cy="1849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Color </a:t>
            </a:r>
            <a:r>
              <a:rPr lang="en-US" altLang="zh-TW" sz="2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Separation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Color Transformation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Color </a:t>
            </a:r>
            <a:r>
              <a:rPr lang="en-US" altLang="zh-TW" sz="2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Extraction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C93F3DD-1495-D333-B3FE-D524ED202E42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Takeru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1569BC40-879C-4830-6EE0-1B914D48D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250EC2B-0C35-63D7-1B82-CA45E6F15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46"/>
          <a:stretch/>
        </p:blipFill>
        <p:spPr>
          <a:xfrm>
            <a:off x="5381243" y="1669454"/>
            <a:ext cx="2734057" cy="236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28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6">
            <a:extLst>
              <a:ext uri="{FF2B5EF4-FFF2-40B4-BE49-F238E27FC236}">
                <a16:creationId xmlns:a16="http://schemas.microsoft.com/office/drawing/2014/main" id="{80EFDE0F-9C33-2799-E89D-A07FD52E8E1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1.1 Color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Separation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Shape 134">
            <a:extLst>
              <a:ext uri="{FF2B5EF4-FFF2-40B4-BE49-F238E27FC236}">
                <a16:creationId xmlns:a16="http://schemas.microsoft.com/office/drawing/2014/main" id="{4E1984D4-7716-E3E0-E090-3847C9946432}"/>
              </a:ext>
            </a:extLst>
          </p:cNvPr>
          <p:cNvSpPr txBox="1">
            <a:spLocks/>
          </p:cNvSpPr>
          <p:nvPr/>
        </p:nvSpPr>
        <p:spPr>
          <a:xfrm>
            <a:off x="256950" y="493769"/>
            <a:ext cx="8804364" cy="285790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 Given: a BGR image, “rgb.jpg”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Q:  Extract 3 channels of the image </a:t>
            </a:r>
            <a:r>
              <a:rPr lang="en-US" altLang="zh-TW" sz="1600" dirty="0">
                <a:solidFill>
                  <a:srgbClr val="0000F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</a:t>
            </a:r>
            <a:r>
              <a:rPr lang="en-US" altLang="zh-TW" sz="1600" dirty="0">
                <a:solidFill>
                  <a:schemeClr val="accent6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 </a:t>
            </a:r>
            <a:r>
              <a:rPr lang="en-US" altLang="zh-TW" sz="1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and show the result color images.</a:t>
            </a:r>
          </a:p>
          <a:p>
            <a:pPr marL="800100" lvl="1" indent="-263525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altLang="zh-TW" sz="1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Use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cv2.split()</a:t>
            </a:r>
            <a:r>
              <a: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get R G B gray scale images.</a:t>
            </a:r>
          </a:p>
          <a:p>
            <a:pPr marL="457200" lvl="1" indent="354013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354013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cv2.split(</a:t>
            </a:r>
            <a:r>
              <a:rPr lang="en-US" altLang="zh-TW" sz="1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1" indent="354013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65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cv2.merge() to turn each gray scale image back to BGR image, individually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pt-BR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354013">
              <a:lnSpc>
                <a:spcPct val="100000"/>
              </a:lnSpc>
              <a:spcBef>
                <a:spcPts val="0"/>
              </a:spcBef>
              <a:buNone/>
            </a:pPr>
            <a:r>
              <a:rPr lang="pt-BR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b_image </a:t>
            </a:r>
            <a:r>
              <a:rPr lang="pt-BR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cv2.merge([</a:t>
            </a:r>
            <a:r>
              <a:rPr lang="pt-BR" altLang="zh-TW" sz="1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altLang="zh-TW" sz="1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zeros</a:t>
            </a:r>
            <a:r>
              <a:rPr lang="pt-BR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altLang="zh-TW" sz="1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zeros</a:t>
            </a:r>
            <a:r>
              <a:rPr lang="pt-BR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 </a:t>
            </a:r>
          </a:p>
          <a:p>
            <a:pPr marL="457200" lvl="1" indent="354013">
              <a:lnSpc>
                <a:spcPct val="100000"/>
              </a:lnSpc>
              <a:spcBef>
                <a:spcPts val="0"/>
              </a:spcBef>
              <a:buNone/>
            </a:pPr>
            <a:r>
              <a:rPr lang="pt-BR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g_image </a:t>
            </a:r>
            <a:r>
              <a:rPr lang="pt-BR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cv2.merge([</a:t>
            </a:r>
            <a:r>
              <a:rPr lang="pt-BR" altLang="zh-TW" sz="1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zeros</a:t>
            </a:r>
            <a:r>
              <a:rPr lang="pt-BR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altLang="zh-TW" sz="1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pt-BR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altLang="zh-TW" sz="1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zeros</a:t>
            </a:r>
            <a:r>
              <a:rPr lang="pt-BR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 </a:t>
            </a:r>
          </a:p>
          <a:p>
            <a:pPr marL="457200" lvl="1" indent="354013">
              <a:lnSpc>
                <a:spcPct val="100000"/>
              </a:lnSpc>
              <a:spcBef>
                <a:spcPts val="0"/>
              </a:spcBef>
              <a:buNone/>
            </a:pPr>
            <a:r>
              <a:rPr lang="pt-BR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r_image </a:t>
            </a:r>
            <a:r>
              <a:rPr lang="pt-BR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cv2.merge([</a:t>
            </a:r>
            <a:r>
              <a:rPr lang="pt-BR" altLang="zh-TW" sz="1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zeros</a:t>
            </a:r>
            <a:r>
              <a:rPr lang="pt-BR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altLang="zh-TW" sz="1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zeros</a:t>
            </a:r>
            <a:r>
              <a:rPr lang="pt-BR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altLang="zh-TW" sz="1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   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Please show each R ,G ,B image as Figure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7063" lvl="1" indent="-269875">
              <a:lnSpc>
                <a:spcPct val="100000"/>
              </a:lnSpc>
            </a:pP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2ACB1E66-3D01-ED3D-B5AC-71F1923C8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446DC339-1D34-5EC5-106F-78FF17223D05}"/>
              </a:ext>
            </a:extLst>
          </p:cNvPr>
          <p:cNvGrpSpPr/>
          <p:nvPr/>
        </p:nvGrpSpPr>
        <p:grpSpPr>
          <a:xfrm>
            <a:off x="770011" y="3476112"/>
            <a:ext cx="4555705" cy="3248090"/>
            <a:chOff x="278076" y="1867411"/>
            <a:chExt cx="7401719" cy="4948445"/>
          </a:xfrm>
        </p:grpSpPr>
        <p:sp>
          <p:nvSpPr>
            <p:cNvPr id="6" name="Shape 139">
              <a:extLst>
                <a:ext uri="{FF2B5EF4-FFF2-40B4-BE49-F238E27FC236}">
                  <a16:creationId xmlns:a16="http://schemas.microsoft.com/office/drawing/2014/main" id="{BDFCCFBA-0F1F-9F52-30F9-837442E512DF}"/>
                </a:ext>
              </a:extLst>
            </p:cNvPr>
            <p:cNvSpPr/>
            <p:nvPr/>
          </p:nvSpPr>
          <p:spPr>
            <a:xfrm rot="5400000">
              <a:off x="3650556" y="4025165"/>
              <a:ext cx="515782" cy="40669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 dirty="0">
                <a:latin typeface="+mj-lt"/>
              </a:endParaRPr>
            </a:p>
          </p:txBody>
        </p:sp>
        <p:sp>
          <p:nvSpPr>
            <p:cNvPr id="8" name="Text Box 9">
              <a:extLst>
                <a:ext uri="{FF2B5EF4-FFF2-40B4-BE49-F238E27FC236}">
                  <a16:creationId xmlns:a16="http://schemas.microsoft.com/office/drawing/2014/main" id="{ECC6D01F-F4F4-22F2-4088-1E0AE7563E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3176" y="6276627"/>
              <a:ext cx="1736532" cy="51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6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b_image</a:t>
              </a:r>
              <a:endPara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 Box 10">
              <a:extLst>
                <a:ext uri="{FF2B5EF4-FFF2-40B4-BE49-F238E27FC236}">
                  <a16:creationId xmlns:a16="http://schemas.microsoft.com/office/drawing/2014/main" id="{0766754B-B815-40A6-24D7-129F6E6671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0553" y="6300071"/>
              <a:ext cx="1672335" cy="51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6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r_image</a:t>
              </a:r>
              <a:endPara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A17469F4-D7D7-28A0-A689-8ED91C9628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2962" y="6300071"/>
              <a:ext cx="1451183" cy="51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6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g_image</a:t>
              </a:r>
              <a:endPara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3DE5A25E-62CD-78DA-3BB1-F00EABAC56F5}"/>
                </a:ext>
              </a:extLst>
            </p:cNvPr>
            <p:cNvGrpSpPr/>
            <p:nvPr/>
          </p:nvGrpSpPr>
          <p:grpSpPr>
            <a:xfrm>
              <a:off x="2738614" y="1867411"/>
              <a:ext cx="2480639" cy="2076198"/>
              <a:chOff x="1653032" y="1879288"/>
              <a:chExt cx="2480639" cy="2076198"/>
            </a:xfrm>
          </p:grpSpPr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927659D-50AD-87FD-C701-6C94DF88CD3F}"/>
                  </a:ext>
                </a:extLst>
              </p:cNvPr>
              <p:cNvSpPr txBox="1"/>
              <p:nvPr/>
            </p:nvSpPr>
            <p:spPr>
              <a:xfrm>
                <a:off x="1653032" y="3486589"/>
                <a:ext cx="2480639" cy="4688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accent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image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(rgb.jpg)</a:t>
                </a:r>
                <a:endParaRPr lang="zh-TW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9" name="圖片 18" descr="一張含有 鮮豔, 分形藝術, 藝術, 光線 的圖片&#10;&#10;自動產生的描述">
                <a:extLst>
                  <a:ext uri="{FF2B5EF4-FFF2-40B4-BE49-F238E27FC236}">
                    <a16:creationId xmlns:a16="http://schemas.microsoft.com/office/drawing/2014/main" id="{9EC548D2-0579-4C21-BB73-0856621F95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1614" y="1879288"/>
                <a:ext cx="2363474" cy="1669200"/>
              </a:xfrm>
              <a:prstGeom prst="rect">
                <a:avLst/>
              </a:prstGeom>
            </p:spPr>
          </p:pic>
        </p:grpSp>
        <p:pic>
          <p:nvPicPr>
            <p:cNvPr id="24" name="圖片 23" descr="一張含有 紅色, 火山, 光線 的圖片&#10;&#10;描述是以中可信度自動產生">
              <a:extLst>
                <a:ext uri="{FF2B5EF4-FFF2-40B4-BE49-F238E27FC236}">
                  <a16:creationId xmlns:a16="http://schemas.microsoft.com/office/drawing/2014/main" id="{6690F7FA-C996-6C3D-AFB6-DC6A55257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6323" y="4700349"/>
              <a:ext cx="2363472" cy="1669201"/>
            </a:xfrm>
            <a:prstGeom prst="rect">
              <a:avLst/>
            </a:prstGeom>
          </p:spPr>
        </p:pic>
        <p:pic>
          <p:nvPicPr>
            <p:cNvPr id="26" name="圖片 25" descr="一張含有 電子藍, 藍色, 黑暗, 馬若雷勒藍 的圖片&#10;&#10;自動產生的描述">
              <a:extLst>
                <a:ext uri="{FF2B5EF4-FFF2-40B4-BE49-F238E27FC236}">
                  <a16:creationId xmlns:a16="http://schemas.microsoft.com/office/drawing/2014/main" id="{B30F2D8C-3CA0-653E-88FC-6AF8E95E3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076" y="4700349"/>
              <a:ext cx="2363472" cy="1669201"/>
            </a:xfrm>
            <a:prstGeom prst="rect">
              <a:avLst/>
            </a:prstGeom>
          </p:spPr>
        </p:pic>
        <p:pic>
          <p:nvPicPr>
            <p:cNvPr id="28" name="圖片 27" descr="一張含有 綠色, 雷射, 光線, 藝術 的圖片&#10;&#10;自動產生的描述">
              <a:extLst>
                <a:ext uri="{FF2B5EF4-FFF2-40B4-BE49-F238E27FC236}">
                  <a16:creationId xmlns:a16="http://schemas.microsoft.com/office/drawing/2014/main" id="{C65A6127-5C03-99EC-FDC9-BB3506292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7199" y="4667492"/>
              <a:ext cx="2363473" cy="1669201"/>
            </a:xfrm>
            <a:prstGeom prst="rect">
              <a:avLst/>
            </a:prstGeom>
          </p:spPr>
        </p:pic>
      </p:grpSp>
      <p:pic>
        <p:nvPicPr>
          <p:cNvPr id="32" name="圖片 31">
            <a:extLst>
              <a:ext uri="{FF2B5EF4-FFF2-40B4-BE49-F238E27FC236}">
                <a16:creationId xmlns:a16="http://schemas.microsoft.com/office/drawing/2014/main" id="{6299F8BA-4555-E883-FFDA-3252A99101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8825"/>
          <a:stretch/>
        </p:blipFill>
        <p:spPr>
          <a:xfrm>
            <a:off x="6510470" y="4179340"/>
            <a:ext cx="2038939" cy="1949031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E7AD5F4C-6101-A1B1-6B86-70CA8C81E85F}"/>
              </a:ext>
            </a:extLst>
          </p:cNvPr>
          <p:cNvSpPr/>
          <p:nvPr/>
        </p:nvSpPr>
        <p:spPr>
          <a:xfrm>
            <a:off x="6772014" y="4503228"/>
            <a:ext cx="1408095" cy="4617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944A98C-0137-E112-C7D6-08F4B55F333F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Takeru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273D2-D9D0-AC3D-47BA-792389283C1E}"/>
              </a:ext>
            </a:extLst>
          </p:cNvPr>
          <p:cNvSpPr txBox="1"/>
          <p:nvPr/>
        </p:nvSpPr>
        <p:spPr>
          <a:xfrm>
            <a:off x="999241" y="1331112"/>
            <a:ext cx="3658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O/P</a:t>
            </a:r>
            <a:endParaRPr lang="zh-TW" altLang="en-US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F866AC-891F-AD52-8A7E-AC1A509DA067}"/>
              </a:ext>
            </a:extLst>
          </p:cNvPr>
          <p:cNvSpPr txBox="1"/>
          <p:nvPr/>
        </p:nvSpPr>
        <p:spPr>
          <a:xfrm>
            <a:off x="1198023" y="1340814"/>
            <a:ext cx="3658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O/P</a:t>
            </a:r>
            <a:endParaRPr lang="zh-TW" altLang="en-US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7EE4CA-2139-1526-0BF7-4B1F08742EC0}"/>
              </a:ext>
            </a:extLst>
          </p:cNvPr>
          <p:cNvSpPr txBox="1"/>
          <p:nvPr/>
        </p:nvSpPr>
        <p:spPr>
          <a:xfrm>
            <a:off x="1380926" y="1340814"/>
            <a:ext cx="3658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O/P</a:t>
            </a:r>
            <a:endParaRPr lang="zh-TW" altLang="en-US" sz="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868EC-40E7-481D-F960-3925836A0BD6}"/>
              </a:ext>
            </a:extLst>
          </p:cNvPr>
          <p:cNvSpPr txBox="1"/>
          <p:nvPr/>
        </p:nvSpPr>
        <p:spPr>
          <a:xfrm>
            <a:off x="2438499" y="1331112"/>
            <a:ext cx="3177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I/P</a:t>
            </a:r>
            <a:endParaRPr lang="zh-TW" altLang="en-US" sz="9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29A065-1299-2FD9-CF89-0A5EDF2C5E5F}"/>
              </a:ext>
            </a:extLst>
          </p:cNvPr>
          <p:cNvSpPr txBox="1"/>
          <p:nvPr/>
        </p:nvSpPr>
        <p:spPr>
          <a:xfrm>
            <a:off x="3128282" y="2147363"/>
            <a:ext cx="37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/>
              <a:t>I/P</a:t>
            </a:r>
            <a:endParaRPr lang="zh-TW" altLang="en-US" sz="12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1611C6-4F76-6217-EA8E-54C0090CB9DB}"/>
              </a:ext>
            </a:extLst>
          </p:cNvPr>
          <p:cNvSpPr txBox="1"/>
          <p:nvPr/>
        </p:nvSpPr>
        <p:spPr>
          <a:xfrm>
            <a:off x="1231406" y="2154815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/>
              <a:t>O/P</a:t>
            </a:r>
            <a:endParaRPr lang="zh-TW" altLang="en-US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9558DAC-BFAF-312C-9993-2BA6F2CBE1B0}"/>
                  </a:ext>
                </a:extLst>
              </p:cNvPr>
              <p:cNvSpPr txBox="1"/>
              <p:nvPr/>
            </p:nvSpPr>
            <p:spPr>
              <a:xfrm>
                <a:off x="4427982" y="1246588"/>
                <a:ext cx="28892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dirty="0">
                    <a:solidFill>
                      <a:schemeClr val="accent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 BGR image “rgb.jpg” (640</a:t>
                </a:r>
                <a14:m>
                  <m:oMath xmlns:m="http://schemas.openxmlformats.org/officeDocument/2006/math">
                    <m:r>
                      <a:rPr lang="en-US" altLang="zh-TW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452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3)</a:t>
                </a:r>
              </a:p>
              <a:p>
                <a:r>
                  <a:rPr lang="en-US" altLang="zh-TW" sz="1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Blue grayscale image</a:t>
                </a:r>
                <a:r>
                  <a:rPr lang="zh-TW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(640</a:t>
                </a:r>
                <a14:m>
                  <m:oMath xmlns:m="http://schemas.openxmlformats.org/officeDocument/2006/math">
                    <m:r>
                      <a:rPr lang="en-US" altLang="zh-TW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452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</a:t>
                </a:r>
              </a:p>
              <a:p>
                <a:r>
                  <a:rPr lang="en-US" altLang="zh-TW" sz="1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Green grayscale image</a:t>
                </a:r>
                <a:r>
                  <a:rPr lang="zh-TW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(640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452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</a:t>
                </a:r>
              </a:p>
              <a:p>
                <a:r>
                  <a:rPr lang="en-US" altLang="zh-TW" sz="1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Red grayscale image(640</a:t>
                </a:r>
                <a14:m>
                  <m:oMath xmlns:m="http://schemas.openxmlformats.org/officeDocument/2006/math">
                    <m:r>
                      <a:rPr lang="en-US" altLang="zh-TW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452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9558DAC-BFAF-312C-9993-2BA6F2CBE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2" y="1246588"/>
                <a:ext cx="2889280" cy="707886"/>
              </a:xfrm>
              <a:prstGeom prst="rect">
                <a:avLst/>
              </a:prstGeom>
              <a:blipFill>
                <a:blip r:embed="rId7"/>
                <a:stretch>
                  <a:fillRect b="-34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CD2AD6-8F08-D52A-61DA-09F9B24A9DE0}"/>
                  </a:ext>
                </a:extLst>
              </p:cNvPr>
              <p:cNvSpPr txBox="1"/>
              <p:nvPr/>
            </p:nvSpPr>
            <p:spPr>
              <a:xfrm>
                <a:off x="4427982" y="2348052"/>
                <a:ext cx="4688063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altLang="zh-TW" sz="1000" dirty="0">
                    <a:solidFill>
                      <a:schemeClr val="accent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zeros</a:t>
                </a:r>
                <a:r>
                  <a:rPr lang="pt-BR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 blank (black) image (2D array filled with zeros) (640</a:t>
                </a:r>
                <a14:m>
                  <m:oMath xmlns:m="http://schemas.openxmlformats.org/officeDocument/2006/math">
                    <m:r>
                      <a:rPr lang="en-US" altLang="zh-TW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452)</a:t>
                </a:r>
              </a:p>
              <a:p>
                <a:r>
                  <a:rPr lang="en-US" altLang="zh-TW" sz="1000" dirty="0">
                    <a:solidFill>
                      <a:schemeClr val="accent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blue grayscale image</a:t>
                </a:r>
                <a:r>
                  <a:rPr lang="zh-TW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(640</a:t>
                </a:r>
                <a14:m>
                  <m:oMath xmlns:m="http://schemas.openxmlformats.org/officeDocument/2006/math">
                    <m:r>
                      <a:rPr lang="en-US" altLang="zh-TW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452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altLang="zh-TW" sz="1000" dirty="0">
                    <a:solidFill>
                      <a:schemeClr val="accent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green grayscale image</a:t>
                </a:r>
                <a:r>
                  <a:rPr lang="zh-TW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(640</a:t>
                </a:r>
                <a14:m>
                  <m:oMath xmlns:m="http://schemas.openxmlformats.org/officeDocument/2006/math">
                    <m:r>
                      <a:rPr lang="en-US" altLang="zh-TW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452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altLang="zh-TW" sz="1000" dirty="0">
                    <a:solidFill>
                      <a:schemeClr val="accent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red grayscale image</a:t>
                </a:r>
                <a:r>
                  <a:rPr lang="zh-TW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(640</a:t>
                </a:r>
                <a14:m>
                  <m:oMath xmlns:m="http://schemas.openxmlformats.org/officeDocument/2006/math">
                    <m:r>
                      <a:rPr lang="en-US" altLang="zh-TW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452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altLang="zh-TW" sz="1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b_image</a:t>
                </a:r>
                <a:r>
                  <a:rPr lang="en-US" altLang="zh-TW" sz="1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BGR image showing only the </a:t>
                </a:r>
                <a:r>
                  <a:rPr lang="en-US" altLang="zh-TW" sz="10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Blue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channel, with Green and Red channels set to black. (640</a:t>
                </a:r>
                <a14:m>
                  <m:oMath xmlns:m="http://schemas.openxmlformats.org/officeDocument/2006/math">
                    <m:r>
                      <a:rPr lang="en-US" altLang="zh-TW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452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3)</a:t>
                </a:r>
              </a:p>
              <a:p>
                <a:r>
                  <a:rPr lang="en-US" altLang="zh-TW" sz="1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g_image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 BGR image showing only the </a:t>
                </a:r>
                <a:r>
                  <a:rPr lang="en-US" altLang="zh-TW" sz="1000" dirty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Green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channel, with Blue and Red channels set to black. (640</a:t>
                </a:r>
                <a14:m>
                  <m:oMath xmlns:m="http://schemas.openxmlformats.org/officeDocument/2006/math">
                    <m:r>
                      <a:rPr lang="en-US" altLang="zh-TW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452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3)</a:t>
                </a:r>
              </a:p>
              <a:p>
                <a:r>
                  <a:rPr lang="en-US" altLang="zh-TW" sz="1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r_image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 BGR image showing only the </a:t>
                </a:r>
                <a:r>
                  <a:rPr lang="en-US" altLang="zh-TW" sz="1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channel, with Green and Red channels set to black. (640</a:t>
                </a:r>
                <a14:m>
                  <m:oMath xmlns:m="http://schemas.openxmlformats.org/officeDocument/2006/math">
                    <m:r>
                      <a:rPr lang="en-US" altLang="zh-TW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452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3)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CD2AD6-8F08-D52A-61DA-09F9B24A9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2" y="2348052"/>
                <a:ext cx="4688063" cy="1631216"/>
              </a:xfrm>
              <a:prstGeom prst="rect">
                <a:avLst/>
              </a:prstGeom>
              <a:blipFill>
                <a:blip r:embed="rId8"/>
                <a:stretch>
                  <a:fillRect b="-11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hape 139">
            <a:extLst>
              <a:ext uri="{FF2B5EF4-FFF2-40B4-BE49-F238E27FC236}">
                <a16:creationId xmlns:a16="http://schemas.microsoft.com/office/drawing/2014/main" id="{65A2E574-BE6B-D4B6-31A4-FA62274D8891}"/>
              </a:ext>
            </a:extLst>
          </p:cNvPr>
          <p:cNvSpPr/>
          <p:nvPr/>
        </p:nvSpPr>
        <p:spPr>
          <a:xfrm rot="7974664">
            <a:off x="1944316" y="4860828"/>
            <a:ext cx="338552" cy="25031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>
              <a:latin typeface="+mj-lt"/>
            </a:endParaRPr>
          </a:p>
        </p:txBody>
      </p:sp>
      <p:sp>
        <p:nvSpPr>
          <p:cNvPr id="14" name="Shape 139">
            <a:extLst>
              <a:ext uri="{FF2B5EF4-FFF2-40B4-BE49-F238E27FC236}">
                <a16:creationId xmlns:a16="http://schemas.microsoft.com/office/drawing/2014/main" id="{79F62F9A-6765-3A0A-DFB7-850CE1DE1959}"/>
              </a:ext>
            </a:extLst>
          </p:cNvPr>
          <p:cNvSpPr/>
          <p:nvPr/>
        </p:nvSpPr>
        <p:spPr>
          <a:xfrm rot="3678056">
            <a:off x="3734850" y="4874370"/>
            <a:ext cx="338552" cy="25031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9452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6">
            <a:extLst>
              <a:ext uri="{FF2B5EF4-FFF2-40B4-BE49-F238E27FC236}">
                <a16:creationId xmlns:a16="http://schemas.microsoft.com/office/drawing/2014/main" id="{2E8E5A11-4F4C-BE8D-42A3-706CE3EFD92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1.2 Color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Shape 134">
            <a:extLst>
              <a:ext uri="{FF2B5EF4-FFF2-40B4-BE49-F238E27FC236}">
                <a16:creationId xmlns:a16="http://schemas.microsoft.com/office/drawing/2014/main" id="{DC393EDD-5677-07E0-8FDE-879334F634EC}"/>
              </a:ext>
            </a:extLst>
          </p:cNvPr>
          <p:cNvSpPr txBox="1">
            <a:spLocks/>
          </p:cNvSpPr>
          <p:nvPr/>
        </p:nvSpPr>
        <p:spPr>
          <a:xfrm>
            <a:off x="248472" y="448515"/>
            <a:ext cx="9225466" cy="2474179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2. Given: A BGR image, “rgb.jpg”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Q: T</a:t>
            </a:r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ransform</a:t>
            </a:r>
            <a:r>
              <a:rPr lang="en-US" altLang="zh-TW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“rgb.jpg”</a:t>
            </a:r>
            <a:r>
              <a:rPr lang="en-US" altLang="zh-TW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grayscale by</a:t>
            </a:r>
          </a:p>
          <a:p>
            <a:pPr marL="895350" lvl="1" indent="-43815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Q1</a:t>
            </a:r>
            <a:r>
              <a:rPr lang="en-US" altLang="zh-TW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zh-TW" alt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OpenCV function  cv2.cvtColor(…, cv2.COLOR_BGR2GRAY) on rgb.jpg to generate Image </a:t>
            </a:r>
            <a:r>
              <a:rPr lang="en-US" altLang="zh-TW" sz="16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cv_gray</a:t>
            </a:r>
            <a:r>
              <a:rPr lang="en-US" altLang="zh-TW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9535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53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cv_gray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cv2.cvtColor(</a:t>
            </a:r>
            <a:r>
              <a:rPr lang="en-US" altLang="zh-TW" sz="1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cv2.COLOR_BGR2GRAY)</a:t>
            </a:r>
          </a:p>
          <a:p>
            <a:pPr marL="89535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400" i="1" baseline="-2500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Q2):</a:t>
            </a:r>
            <a:r>
              <a:rPr lang="zh-TW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 </a:t>
            </a:r>
            <a:r>
              <a:rPr lang="en-US" altLang="zh-TW" sz="1600" dirty="0">
                <a:solidFill>
                  <a:srgbClr val="0000F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</a:t>
            </a:r>
            <a:r>
              <a:rPr lang="en-US" altLang="zh-TW" sz="1600" dirty="0">
                <a:solidFill>
                  <a:schemeClr val="accent6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</a:t>
            </a:r>
            <a:r>
              <a:rPr lang="en-US" altLang="zh-TW" sz="1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separated channel images from problem 1.1 to generate </a:t>
            </a: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avg_gray</a:t>
            </a:r>
            <a:r>
              <a:rPr lang="en-US" altLang="zh-TW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US" altLang="zh-TW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r+g+b</a:t>
            </a:r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)/3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43815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avg_gray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US" altLang="zh-TW" sz="1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 + </a:t>
            </a:r>
            <a:r>
              <a:rPr lang="en-US" altLang="zh-TW" sz="1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 + </a:t>
            </a:r>
            <a:r>
              <a:rPr lang="en-US" altLang="zh-TW" sz="1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/3).</a:t>
            </a:r>
            <a:r>
              <a:rPr lang="en-US" altLang="zh-TW" sz="1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astype</a:t>
            </a:r>
            <a:r>
              <a:rPr lang="en-US" altLang="zh-TW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(np.uint8)</a:t>
            </a:r>
            <a:endParaRPr lang="en-US" altLang="zh-TW" sz="1400" u="sng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4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B6678430-DEE5-D0A3-7F61-9F1B4E53C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137C352-76D8-9B68-71B7-CA0B6179CDB4}"/>
              </a:ext>
            </a:extLst>
          </p:cNvPr>
          <p:cNvSpPr txBox="1"/>
          <p:nvPr/>
        </p:nvSpPr>
        <p:spPr>
          <a:xfrm>
            <a:off x="399144" y="6359938"/>
            <a:ext cx="269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Perceptually weighted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formula:</a:t>
            </a:r>
          </a:p>
          <a:p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cv_gray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altLang="zh-TW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0.299</a:t>
            </a:r>
            <a:r>
              <a:rPr lang="pt-BR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altLang="zh-TW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+ 0.587g + 0.114 b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圖片 32" descr="一張含有 鮮豔, 分形藝術, 藝術, 光線 的圖片&#10;&#10;自動產生的描述">
            <a:extLst>
              <a:ext uri="{FF2B5EF4-FFF2-40B4-BE49-F238E27FC236}">
                <a16:creationId xmlns:a16="http://schemas.microsoft.com/office/drawing/2014/main" id="{D724A625-3BFA-1E6B-C0BA-D5D6B3D28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44" y="2873958"/>
            <a:ext cx="1623142" cy="1169438"/>
          </a:xfrm>
          <a:prstGeom prst="rect">
            <a:avLst/>
          </a:prstGeom>
        </p:spPr>
      </p:pic>
      <p:sp>
        <p:nvSpPr>
          <p:cNvPr id="24" name="Text Box 9">
            <a:extLst>
              <a:ext uri="{FF2B5EF4-FFF2-40B4-BE49-F238E27FC236}">
                <a16:creationId xmlns:a16="http://schemas.microsoft.com/office/drawing/2014/main" id="{AE0850D5-DCF2-E987-EF22-538C8CFD6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514" y="3749855"/>
            <a:ext cx="81287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5" name="Text Box 10">
            <a:extLst>
              <a:ext uri="{FF2B5EF4-FFF2-40B4-BE49-F238E27FC236}">
                <a16:creationId xmlns:a16="http://schemas.microsoft.com/office/drawing/2014/main" id="{A6502F73-919A-226F-C186-B7444CA71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929" y="3734965"/>
            <a:ext cx="90892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26" name="Text Box 11">
            <a:extLst>
              <a:ext uri="{FF2B5EF4-FFF2-40B4-BE49-F238E27FC236}">
                <a16:creationId xmlns:a16="http://schemas.microsoft.com/office/drawing/2014/main" id="{1FA4748A-96CF-2F1E-E676-711A11F4C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086" y="3712353"/>
            <a:ext cx="84628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7DFBEA5-36E6-6DAF-27AE-45E301F74F69}"/>
              </a:ext>
            </a:extLst>
          </p:cNvPr>
          <p:cNvSpPr txBox="1"/>
          <p:nvPr/>
        </p:nvSpPr>
        <p:spPr>
          <a:xfrm>
            <a:off x="3535074" y="3917029"/>
            <a:ext cx="2573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 from problem 1.1 (1)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圖片 39" descr="一張含有 黑與白, 大自然, 山脈, 橫向 的圖片&#10;&#10;自動產生的描述">
            <a:extLst>
              <a:ext uri="{FF2B5EF4-FFF2-40B4-BE49-F238E27FC236}">
                <a16:creationId xmlns:a16="http://schemas.microsoft.com/office/drawing/2014/main" id="{D513BBD8-1119-35DC-627E-B91D1A233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39" y="4682525"/>
            <a:ext cx="2038939" cy="1440000"/>
          </a:xfrm>
          <a:prstGeom prst="rect">
            <a:avLst/>
          </a:prstGeom>
        </p:spPr>
      </p:pic>
      <p:grpSp>
        <p:nvGrpSpPr>
          <p:cNvPr id="48" name="群組 47">
            <a:extLst>
              <a:ext uri="{FF2B5EF4-FFF2-40B4-BE49-F238E27FC236}">
                <a16:creationId xmlns:a16="http://schemas.microsoft.com/office/drawing/2014/main" id="{B3AD7836-5E14-4ECD-1B09-BBA55D11D208}"/>
              </a:ext>
            </a:extLst>
          </p:cNvPr>
          <p:cNvGrpSpPr/>
          <p:nvPr/>
        </p:nvGrpSpPr>
        <p:grpSpPr>
          <a:xfrm>
            <a:off x="6811375" y="3518333"/>
            <a:ext cx="2038939" cy="1881348"/>
            <a:chOff x="6666150" y="2142072"/>
            <a:chExt cx="2223478" cy="1916843"/>
          </a:xfrm>
        </p:grpSpPr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FC1850FB-B932-81D6-E9EE-D0EB1BA81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0950"/>
            <a:stretch/>
          </p:blipFill>
          <p:spPr>
            <a:xfrm>
              <a:off x="6666150" y="2142072"/>
              <a:ext cx="2223478" cy="1916843"/>
            </a:xfrm>
            <a:prstGeom prst="rect">
              <a:avLst/>
            </a:prstGeom>
          </p:spPr>
        </p:pic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99F5303-80C6-A514-C39B-12A9F826A1DF}"/>
                </a:ext>
              </a:extLst>
            </p:cNvPr>
            <p:cNvSpPr/>
            <p:nvPr/>
          </p:nvSpPr>
          <p:spPr>
            <a:xfrm>
              <a:off x="6968520" y="2994063"/>
              <a:ext cx="1476237" cy="4860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08A09D29-E597-FFE2-4586-E58C8A3CBC90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Takeru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49AC3C-4EAA-AC4A-1128-4AF355850079}"/>
                  </a:ext>
                </a:extLst>
              </p:cNvPr>
              <p:cNvSpPr txBox="1"/>
              <p:nvPr/>
            </p:nvSpPr>
            <p:spPr>
              <a:xfrm>
                <a:off x="6071649" y="2292126"/>
                <a:ext cx="3219185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000" dirty="0">
                    <a:solidFill>
                      <a:schemeClr val="accent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blue grayscale image</a:t>
                </a:r>
                <a:r>
                  <a:rPr lang="zh-TW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(640</a:t>
                </a:r>
                <a14:m>
                  <m:oMath xmlns:m="http://schemas.openxmlformats.org/officeDocument/2006/math">
                    <m:r>
                      <a:rPr lang="en-US" altLang="zh-TW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452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altLang="zh-TW" sz="1000" dirty="0">
                    <a:solidFill>
                      <a:schemeClr val="accent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green grayscale image</a:t>
                </a:r>
                <a:r>
                  <a:rPr lang="zh-TW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(640</a:t>
                </a:r>
                <a14:m>
                  <m:oMath xmlns:m="http://schemas.openxmlformats.org/officeDocument/2006/math">
                    <m:r>
                      <a:rPr lang="en-US" altLang="zh-TW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452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altLang="zh-TW" sz="1000" dirty="0">
                    <a:solidFill>
                      <a:schemeClr val="accent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red grayscale image</a:t>
                </a:r>
                <a:r>
                  <a:rPr lang="zh-TW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(640</a:t>
                </a:r>
                <a14:m>
                  <m:oMath xmlns:m="http://schemas.openxmlformats.org/officeDocument/2006/math">
                    <m:r>
                      <a:rPr lang="en-US" altLang="zh-TW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452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altLang="zh-TW" sz="1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avg_gray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 grayscale image (640</a:t>
                </a:r>
                <a14:m>
                  <m:oMath xmlns:m="http://schemas.openxmlformats.org/officeDocument/2006/math">
                    <m:r>
                      <a:rPr lang="en-US" altLang="zh-TW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452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49AC3C-4EAA-AC4A-1128-4AF355850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649" y="2292126"/>
                <a:ext cx="3219185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264B635-C940-BDA0-83C7-821BB24BE81D}"/>
              </a:ext>
            </a:extLst>
          </p:cNvPr>
          <p:cNvSpPr txBox="1"/>
          <p:nvPr/>
        </p:nvSpPr>
        <p:spPr>
          <a:xfrm>
            <a:off x="1316706" y="1523498"/>
            <a:ext cx="3658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O/P</a:t>
            </a:r>
            <a:endParaRPr lang="zh-TW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A66B7B-C524-40B7-00BC-640C8AEF1B73}"/>
              </a:ext>
            </a:extLst>
          </p:cNvPr>
          <p:cNvSpPr txBox="1"/>
          <p:nvPr/>
        </p:nvSpPr>
        <p:spPr>
          <a:xfrm>
            <a:off x="1355286" y="2351417"/>
            <a:ext cx="3658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O/P</a:t>
            </a:r>
            <a:endParaRPr lang="zh-TW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35A6D5-FB24-6E2F-2532-C1D35CC5D5A3}"/>
              </a:ext>
            </a:extLst>
          </p:cNvPr>
          <p:cNvSpPr txBox="1"/>
          <p:nvPr/>
        </p:nvSpPr>
        <p:spPr>
          <a:xfrm>
            <a:off x="2784224" y="2344509"/>
            <a:ext cx="3177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I/P</a:t>
            </a:r>
            <a:endParaRPr lang="zh-TW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E0D159-3B5E-37AA-423B-6372014CDB83}"/>
              </a:ext>
            </a:extLst>
          </p:cNvPr>
          <p:cNvSpPr txBox="1"/>
          <p:nvPr/>
        </p:nvSpPr>
        <p:spPr>
          <a:xfrm>
            <a:off x="2376894" y="2338996"/>
            <a:ext cx="3177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I/P</a:t>
            </a:r>
            <a:endParaRPr lang="zh-TW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01A222-745F-00FE-F5D6-DEBCAFB7C8D5}"/>
                  </a:ext>
                </a:extLst>
              </p:cNvPr>
              <p:cNvSpPr txBox="1"/>
              <p:nvPr/>
            </p:nvSpPr>
            <p:spPr>
              <a:xfrm>
                <a:off x="6054354" y="1458319"/>
                <a:ext cx="270102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000" dirty="0">
                    <a:solidFill>
                      <a:schemeClr val="accent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image: 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BGR image, rgb.jpg (640</a:t>
                </a:r>
                <a14:m>
                  <m:oMath xmlns:m="http://schemas.openxmlformats.org/officeDocument/2006/math">
                    <m:r>
                      <a:rPr lang="en-US" altLang="zh-TW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452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3)</a:t>
                </a:r>
              </a:p>
              <a:p>
                <a:r>
                  <a:rPr lang="en-US" altLang="zh-TW" sz="1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cv_gray</a:t>
                </a:r>
                <a:r>
                  <a:rPr lang="en-US" altLang="zh-TW" sz="1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grayscale image (640</a:t>
                </a:r>
                <a14:m>
                  <m:oMath xmlns:m="http://schemas.openxmlformats.org/officeDocument/2006/math">
                    <m:r>
                      <a:rPr lang="en-US" altLang="zh-TW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452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01A222-745F-00FE-F5D6-DEBCAFB7C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354" y="1458319"/>
                <a:ext cx="270102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232541B-7777-66BF-E5BC-B47FEA4ED2FE}"/>
              </a:ext>
            </a:extLst>
          </p:cNvPr>
          <p:cNvSpPr txBox="1"/>
          <p:nvPr/>
        </p:nvSpPr>
        <p:spPr>
          <a:xfrm>
            <a:off x="2992555" y="1540994"/>
            <a:ext cx="3177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I/P</a:t>
            </a:r>
            <a:endParaRPr lang="zh-TW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390FEC-C206-4A2D-5489-5E9C0217CDEA}"/>
              </a:ext>
            </a:extLst>
          </p:cNvPr>
          <p:cNvSpPr txBox="1"/>
          <p:nvPr/>
        </p:nvSpPr>
        <p:spPr>
          <a:xfrm>
            <a:off x="1969564" y="2339246"/>
            <a:ext cx="3177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I/P</a:t>
            </a:r>
            <a:endParaRPr lang="zh-TW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F8F1F9-DC27-3E99-6955-4147C09A74D3}"/>
              </a:ext>
            </a:extLst>
          </p:cNvPr>
          <p:cNvSpPr txBox="1"/>
          <p:nvPr/>
        </p:nvSpPr>
        <p:spPr>
          <a:xfrm>
            <a:off x="3117443" y="2644806"/>
            <a:ext cx="47134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onvert to an 8-bit unsigned integer format </a:t>
            </a:r>
            <a:endParaRPr lang="en-US" altLang="zh-TW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(values between 0 and 255)</a:t>
            </a:r>
          </a:p>
        </p:txBody>
      </p:sp>
      <p:pic>
        <p:nvPicPr>
          <p:cNvPr id="37" name="Picture 36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625CD683-DE3E-356D-9750-DF025A96AE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933" y="3173735"/>
            <a:ext cx="905036" cy="639350"/>
          </a:xfrm>
          <a:prstGeom prst="rect">
            <a:avLst/>
          </a:prstGeom>
        </p:spPr>
      </p:pic>
      <p:pic>
        <p:nvPicPr>
          <p:cNvPr id="39" name="Picture 38" descr="A white paint splashing out of a butterfly&#10;&#10;Description automatically generated">
            <a:extLst>
              <a:ext uri="{FF2B5EF4-FFF2-40B4-BE49-F238E27FC236}">
                <a16:creationId xmlns:a16="http://schemas.microsoft.com/office/drawing/2014/main" id="{6CA7A7DB-5F5E-B6B5-9B2A-2A5A6BECA8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31" y="3182812"/>
            <a:ext cx="886037" cy="621196"/>
          </a:xfrm>
          <a:prstGeom prst="rect">
            <a:avLst/>
          </a:prstGeom>
        </p:spPr>
      </p:pic>
      <p:pic>
        <p:nvPicPr>
          <p:cNvPr id="45" name="Picture 44" descr="A white and black liquid splash&#10;&#10;Description automatically generated with medium confidence">
            <a:extLst>
              <a:ext uri="{FF2B5EF4-FFF2-40B4-BE49-F238E27FC236}">
                <a16:creationId xmlns:a16="http://schemas.microsoft.com/office/drawing/2014/main" id="{9A338400-B44B-1501-7497-518D5306F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930" y="3191576"/>
            <a:ext cx="908925" cy="6406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122413-D1FA-BBEE-7239-524252C52835}"/>
              </a:ext>
            </a:extLst>
          </p:cNvPr>
          <p:cNvSpPr txBox="1"/>
          <p:nvPr/>
        </p:nvSpPr>
        <p:spPr>
          <a:xfrm>
            <a:off x="851066" y="4000504"/>
            <a:ext cx="1297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(rgb.jpg)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9">
            <a:extLst>
              <a:ext uri="{FF2B5EF4-FFF2-40B4-BE49-F238E27FC236}">
                <a16:creationId xmlns:a16="http://schemas.microsoft.com/office/drawing/2014/main" id="{96003933-C432-6683-AEF9-F53A4BE3E676}"/>
              </a:ext>
            </a:extLst>
          </p:cNvPr>
          <p:cNvSpPr txBox="1"/>
          <p:nvPr/>
        </p:nvSpPr>
        <p:spPr>
          <a:xfrm>
            <a:off x="4053006" y="6101708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Q2) </a:t>
            </a:r>
            <a:r>
              <a:rPr lang="en-US" altLang="zh-TW" sz="1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avg_gray</a:t>
            </a:r>
            <a:r>
              <a:rPr lang="en-US" altLang="zh-TW" sz="14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8">
            <a:extLst>
              <a:ext uri="{FF2B5EF4-FFF2-40B4-BE49-F238E27FC236}">
                <a16:creationId xmlns:a16="http://schemas.microsoft.com/office/drawing/2014/main" id="{C07F452F-8A07-B145-3E86-63E6D19637F8}"/>
              </a:ext>
            </a:extLst>
          </p:cNvPr>
          <p:cNvSpPr txBox="1"/>
          <p:nvPr/>
        </p:nvSpPr>
        <p:spPr>
          <a:xfrm>
            <a:off x="639469" y="6123577"/>
            <a:ext cx="1596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Q1) </a:t>
            </a:r>
            <a:r>
              <a:rPr lang="en-US" altLang="zh-TW" sz="1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cv_gray</a:t>
            </a:r>
            <a:r>
              <a:rPr lang="en-US" altLang="zh-TW" sz="1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hape 139">
            <a:extLst>
              <a:ext uri="{FF2B5EF4-FFF2-40B4-BE49-F238E27FC236}">
                <a16:creationId xmlns:a16="http://schemas.microsoft.com/office/drawing/2014/main" id="{03CDD252-F3C8-A9B2-0D1F-D5FB8D7AC3D4}"/>
              </a:ext>
            </a:extLst>
          </p:cNvPr>
          <p:cNvSpPr/>
          <p:nvPr/>
        </p:nvSpPr>
        <p:spPr>
          <a:xfrm rot="5400000">
            <a:off x="1287720" y="4362791"/>
            <a:ext cx="304881" cy="1697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圖片 42">
            <a:extLst>
              <a:ext uri="{FF2B5EF4-FFF2-40B4-BE49-F238E27FC236}">
                <a16:creationId xmlns:a16="http://schemas.microsoft.com/office/drawing/2014/main" id="{CCD014A5-C1C4-7FC6-6885-F2DB3AD42C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35" y="4682525"/>
            <a:ext cx="2038939" cy="1440000"/>
          </a:xfrm>
          <a:prstGeom prst="rect">
            <a:avLst/>
          </a:prstGeom>
        </p:spPr>
      </p:pic>
      <p:sp>
        <p:nvSpPr>
          <p:cNvPr id="29" name="Shape 139">
            <a:extLst>
              <a:ext uri="{FF2B5EF4-FFF2-40B4-BE49-F238E27FC236}">
                <a16:creationId xmlns:a16="http://schemas.microsoft.com/office/drawing/2014/main" id="{F804F2E3-E6BB-9C55-7357-7B18A61CA9B4}"/>
              </a:ext>
            </a:extLst>
          </p:cNvPr>
          <p:cNvSpPr/>
          <p:nvPr/>
        </p:nvSpPr>
        <p:spPr>
          <a:xfrm rot="5400000">
            <a:off x="4699022" y="4363957"/>
            <a:ext cx="304881" cy="1697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3DB847-D2C5-19B7-4DEA-D7C8CC874CC5}"/>
              </a:ext>
            </a:extLst>
          </p:cNvPr>
          <p:cNvSpPr txBox="1"/>
          <p:nvPr/>
        </p:nvSpPr>
        <p:spPr>
          <a:xfrm>
            <a:off x="3815950" y="6363126"/>
            <a:ext cx="19104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weighted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</a:t>
            </a:r>
            <a:endParaRPr lang="en-US" altLang="zh-TW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avg_gray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b+g+r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)/3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D560A2-E533-2161-95EC-70822472C864}"/>
              </a:ext>
            </a:extLst>
          </p:cNvPr>
          <p:cNvSpPr txBox="1"/>
          <p:nvPr/>
        </p:nvSpPr>
        <p:spPr>
          <a:xfrm>
            <a:off x="8279428" y="1612207"/>
            <a:ext cx="7244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Q1</a:t>
            </a:r>
            <a:endParaRPr lang="zh-TW" altLang="en-US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631F0E-A859-1215-4F2A-E3FBC11B3CAD}"/>
              </a:ext>
            </a:extLst>
          </p:cNvPr>
          <p:cNvSpPr txBox="1"/>
          <p:nvPr/>
        </p:nvSpPr>
        <p:spPr>
          <a:xfrm>
            <a:off x="8345677" y="2753188"/>
            <a:ext cx="5810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Q2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12244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AF89D-8D8F-C5AE-D9C6-84283B28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6">
            <a:extLst>
              <a:ext uri="{FF2B5EF4-FFF2-40B4-BE49-F238E27FC236}">
                <a16:creationId xmlns:a16="http://schemas.microsoft.com/office/drawing/2014/main" id="{B1473CA4-6F07-8C91-EACD-E233CFAAFB9D}"/>
              </a:ext>
            </a:extLst>
          </p:cNvPr>
          <p:cNvSpPr txBox="1">
            <a:spLocks/>
          </p:cNvSpPr>
          <p:nvPr/>
        </p:nvSpPr>
        <p:spPr>
          <a:xfrm>
            <a:off x="-3" y="3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1.3 Color Extraction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Shape 134">
            <a:extLst>
              <a:ext uri="{FF2B5EF4-FFF2-40B4-BE49-F238E27FC236}">
                <a16:creationId xmlns:a16="http://schemas.microsoft.com/office/drawing/2014/main" id="{43E52C4A-9659-EDB0-9D6E-0ACD4D609F2D}"/>
              </a:ext>
            </a:extLst>
          </p:cNvPr>
          <p:cNvSpPr txBox="1">
            <a:spLocks/>
          </p:cNvSpPr>
          <p:nvPr/>
        </p:nvSpPr>
        <p:spPr>
          <a:xfrm>
            <a:off x="-6" y="353738"/>
            <a:ext cx="9313688" cy="4232839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3. Given: A BGR image, “rgb.jpg”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Q: Show the Yellow-Green</a:t>
            </a:r>
            <a:r>
              <a:rPr lang="en-US" altLang="zh-TW" sz="1400" dirty="0">
                <a:solidFill>
                  <a:srgbClr val="00B05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mask</a:t>
            </a:r>
            <a:r>
              <a:rPr lang="en-US" altLang="zh-TW" sz="1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</a:t>
            </a:r>
            <a:r>
              <a:rPr lang="en-US" altLang="zh-TW" sz="14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1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and t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image with Yellow and Green colors removed </a:t>
            </a:r>
            <a:r>
              <a:rPr lang="en-US" altLang="zh-TW" sz="1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4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TW" sz="14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</a:t>
            </a:r>
            <a:r>
              <a:rPr lang="en-US" altLang="zh-TW" sz="1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1) T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ransform</a:t>
            </a:r>
            <a:r>
              <a:rPr lang="en-US" altLang="zh-TW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“rgb.jpg”</a:t>
            </a:r>
            <a:r>
              <a:rPr lang="en-US" altLang="zh-TW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altLang="zh-TW" sz="1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BGR</a:t>
            </a:r>
            <a:r>
              <a:rPr lang="en-US" altLang="zh-TW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format to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  <a:r>
              <a:rPr lang="en-US" altLang="zh-TW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format:</a:t>
            </a:r>
            <a:r>
              <a:rPr lang="zh-TW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cv2.cvtColor(image, cv2.COLOR_BGR2HSV)</a:t>
            </a:r>
            <a:endParaRPr lang="en-US" altLang="zh-TW" sz="11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8288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4988" lvl="1" indent="-9207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200" b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hsv_image</a:t>
            </a:r>
            <a:r>
              <a:rPr lang="en-US" altLang="zh-TW" sz="12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 cv2.cvtColor(</a:t>
            </a:r>
            <a:r>
              <a:rPr lang="en-US" altLang="zh-TW" sz="1200" b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altLang="zh-TW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cv2.COLOR_BGR2HSV)</a:t>
            </a:r>
          </a:p>
          <a:p>
            <a:pPr marL="268288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68288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2) Yellow-Green </a:t>
            </a:r>
            <a:r>
              <a:rPr lang="en-US" altLang="zh-TW" sz="14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mask</a:t>
            </a:r>
            <a:r>
              <a:rPr lang="zh-TW" altLang="en-US" sz="14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zh-TW" altLang="en-US" sz="14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4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zh-TW" altLang="en-US" sz="1400" b="1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by calling </a:t>
            </a:r>
            <a:r>
              <a:rPr lang="zh-TW" altLang="en-US" sz="1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inRange(</a:t>
            </a:r>
            <a:r>
              <a:rPr lang="en-US" altLang="zh-C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hsv_image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altLang="zh-C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lower_bound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altLang="zh-C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upper_bound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34988" lvl="1" indent="-26670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8288" lvl="1" indent="1746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2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  <a:r>
              <a:rPr lang="en-US" altLang="zh-TW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cv2.inRange(</a:t>
            </a:r>
            <a:r>
              <a:rPr lang="en-US" altLang="zh-TW" sz="1200" b="0" dirty="0" err="1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hsv_image</a:t>
            </a:r>
            <a:r>
              <a:rPr lang="en-US" altLang="zh-TW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200" b="0" dirty="0" err="1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lower_bound</a:t>
            </a:r>
            <a:r>
              <a:rPr lang="en-US" altLang="zh-TW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200" b="0" dirty="0" err="1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upper_bound</a:t>
            </a:r>
            <a:r>
              <a:rPr lang="en-US" altLang="zh-TW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68288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8288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4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268288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3) Invert the mask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4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 sz="1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by calling:  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cv2.bitwise_not(mask)</a:t>
            </a:r>
          </a:p>
          <a:p>
            <a:pPr marL="268288" lvl="1" indent="268288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1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8288" lvl="1" indent="1746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200" b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mask_</a:t>
            </a:r>
            <a:r>
              <a:rPr lang="en-US" altLang="zh-TW" sz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</a:t>
            </a:r>
            <a:r>
              <a:rPr lang="en-US" altLang="zh-TW" sz="12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 cv2.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bitwise_not</a:t>
            </a:r>
            <a:r>
              <a:rPr lang="en-US" altLang="zh-TW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200" b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  <a:r>
              <a:rPr lang="en-US" altLang="zh-TW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68288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400" b="1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68288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4) Remove </a:t>
            </a:r>
            <a:r>
              <a:rPr lang="en-US" altLang="zh-TW" sz="1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Yellow 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and Green color in the image to generate </a:t>
            </a:r>
            <a:r>
              <a:rPr lang="en-US" altLang="zh-TW" sz="1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4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by calling </a:t>
            </a:r>
            <a:r>
              <a:rPr lang="en-US" altLang="zh-TW" sz="1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cv2.bitwise_and(image, image ,</a:t>
            </a:r>
            <a:r>
              <a:rPr lang="en-US" altLang="zh-TW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mask_inverse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1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457200" lvl="1" indent="-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</a:t>
            </a:r>
          </a:p>
          <a:p>
            <a:pPr marL="457200" lvl="1" indent="-1428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100" b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extracted_image</a:t>
            </a:r>
            <a:r>
              <a:rPr lang="en-US" altLang="zh-TW" sz="11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1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 cv2.bitwise_</a:t>
            </a: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and(</a:t>
            </a:r>
            <a:r>
              <a:rPr lang="en-US" altLang="zh-TW" sz="11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altLang="zh-TW" sz="11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100" b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altLang="zh-TW" sz="11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100" b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mask=</a:t>
            </a:r>
            <a:r>
              <a:rPr lang="en-US" altLang="zh-TW" sz="1100" b="0" dirty="0" err="1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mask_inverse</a:t>
            </a:r>
            <a:r>
              <a:rPr lang="en-US" altLang="zh-TW" sz="11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1" indent="-45720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4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1" indent="-45720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4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投影片編號版面配置區 26">
            <a:extLst>
              <a:ext uri="{FF2B5EF4-FFF2-40B4-BE49-F238E27FC236}">
                <a16:creationId xmlns:a16="http://schemas.microsoft.com/office/drawing/2014/main" id="{F1B0F6D4-5573-AB06-D756-C9674FE67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987A53D-0946-BE50-A0A1-DDDA9A4CD57E}"/>
              </a:ext>
            </a:extLst>
          </p:cNvPr>
          <p:cNvGrpSpPr/>
          <p:nvPr/>
        </p:nvGrpSpPr>
        <p:grpSpPr>
          <a:xfrm>
            <a:off x="2357744" y="4232913"/>
            <a:ext cx="1414348" cy="1336892"/>
            <a:chOff x="2248531" y="2546212"/>
            <a:chExt cx="1623142" cy="1472438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35CC911-6663-C309-CE25-DBEB7F69CFC4}"/>
                </a:ext>
              </a:extLst>
            </p:cNvPr>
            <p:cNvSpPr txBox="1"/>
            <p:nvPr/>
          </p:nvSpPr>
          <p:spPr>
            <a:xfrm>
              <a:off x="2661631" y="3669998"/>
              <a:ext cx="1134390" cy="3486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200" dirty="0"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rgb.jpg</a:t>
              </a:r>
              <a:endParaRPr lang="zh-TW" altLang="en-US" sz="1200" dirty="0"/>
            </a:p>
          </p:txBody>
        </p:sp>
        <p:pic>
          <p:nvPicPr>
            <p:cNvPr id="8" name="圖片 7" descr="一張含有 鮮豔, 分形藝術, 藝術, 光線 的圖片&#10;&#10;自動產生的描述">
              <a:extLst>
                <a:ext uri="{FF2B5EF4-FFF2-40B4-BE49-F238E27FC236}">
                  <a16:creationId xmlns:a16="http://schemas.microsoft.com/office/drawing/2014/main" id="{EC17A714-4421-8459-660C-CE0A3C4C7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531" y="2546212"/>
              <a:ext cx="1623142" cy="1169440"/>
            </a:xfrm>
            <a:prstGeom prst="rect">
              <a:avLst/>
            </a:prstGeom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F2B5BA8D-9327-A7DA-B09E-5C573DC668C0}"/>
              </a:ext>
            </a:extLst>
          </p:cNvPr>
          <p:cNvGrpSpPr/>
          <p:nvPr/>
        </p:nvGrpSpPr>
        <p:grpSpPr>
          <a:xfrm>
            <a:off x="450251" y="5525768"/>
            <a:ext cx="1796758" cy="1303786"/>
            <a:chOff x="549925" y="4218907"/>
            <a:chExt cx="2435094" cy="1605532"/>
          </a:xfrm>
        </p:grpSpPr>
        <p:pic>
          <p:nvPicPr>
            <p:cNvPr id="10" name="圖片 9" descr="一張含有 黑與白, 水, 大自然, 單色 的圖片&#10;&#10;自動產生的描述">
              <a:extLst>
                <a:ext uri="{FF2B5EF4-FFF2-40B4-BE49-F238E27FC236}">
                  <a16:creationId xmlns:a16="http://schemas.microsoft.com/office/drawing/2014/main" id="{19F6746F-259C-1FC1-9332-7B3BFA477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780" y="4218907"/>
              <a:ext cx="1772640" cy="1251925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BA0208DE-2292-6B61-A7DD-D63C34B5FE80}"/>
                </a:ext>
              </a:extLst>
            </p:cNvPr>
            <p:cNvSpPr txBox="1"/>
            <p:nvPr/>
          </p:nvSpPr>
          <p:spPr>
            <a:xfrm>
              <a:off x="549925" y="5434772"/>
              <a:ext cx="2435094" cy="3896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200" dirty="0"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Yellow-Green mask  </a:t>
              </a:r>
              <a:r>
                <a:rPr lang="en-US" altLang="zh-TW" sz="1200" i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TW" sz="1200" i="1" baseline="-250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200" dirty="0"/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102287E-48F2-E21E-B0E1-F2AFFD746D02}"/>
              </a:ext>
            </a:extLst>
          </p:cNvPr>
          <p:cNvSpPr txBox="1"/>
          <p:nvPr/>
        </p:nvSpPr>
        <p:spPr>
          <a:xfrm>
            <a:off x="4162798" y="5976363"/>
            <a:ext cx="1796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without yellow </a:t>
            </a:r>
          </a:p>
          <a:p>
            <a: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green  </a:t>
            </a:r>
            <a:r>
              <a:rPr lang="en-US" altLang="zh-TW" sz="12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2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200" dirty="0"/>
          </a:p>
        </p:txBody>
      </p:sp>
      <p:pic>
        <p:nvPicPr>
          <p:cNvPr id="24" name="圖片 23" descr="一張含有 鮮豔, 藝術, 光線 的圖片&#10;&#10;自動產生的描述">
            <a:extLst>
              <a:ext uri="{FF2B5EF4-FFF2-40B4-BE49-F238E27FC236}">
                <a16:creationId xmlns:a16="http://schemas.microsoft.com/office/drawing/2014/main" id="{CBA45D9D-C760-5879-2218-473002C68C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092" y="5008784"/>
            <a:ext cx="1425894" cy="1007037"/>
          </a:xfrm>
          <a:prstGeom prst="rect">
            <a:avLst/>
          </a:prstGeom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60BB0F91-3C8B-6C79-A7DD-DA3B2D4ADEE6}"/>
              </a:ext>
            </a:extLst>
          </p:cNvPr>
          <p:cNvGrpSpPr/>
          <p:nvPr/>
        </p:nvGrpSpPr>
        <p:grpSpPr>
          <a:xfrm>
            <a:off x="6265992" y="4601761"/>
            <a:ext cx="2038939" cy="1863331"/>
            <a:chOff x="6917610" y="1616205"/>
            <a:chExt cx="2038939" cy="1863331"/>
          </a:xfrm>
        </p:grpSpPr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2C4070AB-0F9A-E72D-634B-40C8B107F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1515"/>
            <a:stretch/>
          </p:blipFill>
          <p:spPr>
            <a:xfrm>
              <a:off x="6917610" y="1616205"/>
              <a:ext cx="2038939" cy="1863331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7D87367-FCCE-9A9B-0F1A-72CBEB90EB64}"/>
                </a:ext>
              </a:extLst>
            </p:cNvPr>
            <p:cNvSpPr/>
            <p:nvPr/>
          </p:nvSpPr>
          <p:spPr>
            <a:xfrm>
              <a:off x="7185822" y="2977552"/>
              <a:ext cx="1353716" cy="4770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4201CC05-BEBE-1DC2-2EA8-63511D6C0649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Takeru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5804C-BA7A-E8D5-7944-B3302EF00A70}"/>
              </a:ext>
            </a:extLst>
          </p:cNvPr>
          <p:cNvSpPr txBox="1"/>
          <p:nvPr/>
        </p:nvSpPr>
        <p:spPr>
          <a:xfrm>
            <a:off x="2195347" y="1059913"/>
            <a:ext cx="3177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I/P</a:t>
            </a:r>
            <a:endParaRPr lang="zh-TW" alt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84D2FE-5BD3-6734-E8E0-C863862A1365}"/>
              </a:ext>
            </a:extLst>
          </p:cNvPr>
          <p:cNvSpPr txBox="1"/>
          <p:nvPr/>
        </p:nvSpPr>
        <p:spPr>
          <a:xfrm>
            <a:off x="1942714" y="1891897"/>
            <a:ext cx="3177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I/P</a:t>
            </a:r>
            <a:endParaRPr lang="zh-TW" altLang="en-US" sz="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09BF95-7C2C-CC73-1CFD-83FDAB969490}"/>
              </a:ext>
            </a:extLst>
          </p:cNvPr>
          <p:cNvSpPr txBox="1"/>
          <p:nvPr/>
        </p:nvSpPr>
        <p:spPr>
          <a:xfrm>
            <a:off x="2800908" y="1891897"/>
            <a:ext cx="3177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I/P</a:t>
            </a:r>
            <a:endParaRPr lang="zh-TW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381386-2A4B-69E9-5FD2-5D45827851F1}"/>
              </a:ext>
            </a:extLst>
          </p:cNvPr>
          <p:cNvSpPr txBox="1"/>
          <p:nvPr/>
        </p:nvSpPr>
        <p:spPr>
          <a:xfrm>
            <a:off x="3659102" y="1891897"/>
            <a:ext cx="3177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I/P</a:t>
            </a:r>
            <a:endParaRPr lang="zh-TW" altLang="en-US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1C4664-3D86-C0A4-1347-FC1C362227EA}"/>
              </a:ext>
            </a:extLst>
          </p:cNvPr>
          <p:cNvSpPr txBox="1"/>
          <p:nvPr/>
        </p:nvSpPr>
        <p:spPr>
          <a:xfrm>
            <a:off x="2603424" y="3694664"/>
            <a:ext cx="3177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I/P</a:t>
            </a:r>
            <a:endParaRPr lang="zh-TW" altLang="en-US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52EF6F-C4A9-DC1F-4AE1-066F201A1ACB}"/>
              </a:ext>
            </a:extLst>
          </p:cNvPr>
          <p:cNvSpPr txBox="1"/>
          <p:nvPr/>
        </p:nvSpPr>
        <p:spPr>
          <a:xfrm>
            <a:off x="2537687" y="2868223"/>
            <a:ext cx="3177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I/P</a:t>
            </a:r>
            <a:endParaRPr lang="zh-TW" altLang="en-US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0752D1-6874-A485-13E0-B30A6B8E7301}"/>
              </a:ext>
            </a:extLst>
          </p:cNvPr>
          <p:cNvSpPr txBox="1"/>
          <p:nvPr/>
        </p:nvSpPr>
        <p:spPr>
          <a:xfrm>
            <a:off x="3616848" y="3667592"/>
            <a:ext cx="3177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I/P</a:t>
            </a:r>
            <a:endParaRPr lang="zh-TW" altLang="en-US" sz="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FD3021-1FD6-2EB6-69CE-04E75DCBD073}"/>
              </a:ext>
            </a:extLst>
          </p:cNvPr>
          <p:cNvSpPr txBox="1"/>
          <p:nvPr/>
        </p:nvSpPr>
        <p:spPr>
          <a:xfrm>
            <a:off x="3034798" y="3688144"/>
            <a:ext cx="3177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/>
              <a:t>I/P</a:t>
            </a:r>
            <a:endParaRPr lang="zh-TW" altLang="en-US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05A2C6-01DB-D38C-0432-DF495144907D}"/>
              </a:ext>
            </a:extLst>
          </p:cNvPr>
          <p:cNvSpPr txBox="1"/>
          <p:nvPr/>
        </p:nvSpPr>
        <p:spPr>
          <a:xfrm>
            <a:off x="777851" y="3678152"/>
            <a:ext cx="3658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O/P</a:t>
            </a:r>
            <a:endParaRPr lang="zh-TW" altLang="en-US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85B19F-F020-C9AD-EDDA-9C8346FB3DF6}"/>
              </a:ext>
            </a:extLst>
          </p:cNvPr>
          <p:cNvSpPr txBox="1"/>
          <p:nvPr/>
        </p:nvSpPr>
        <p:spPr>
          <a:xfrm>
            <a:off x="717167" y="2868223"/>
            <a:ext cx="3658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O/P</a:t>
            </a:r>
            <a:endParaRPr lang="zh-TW" altLang="en-US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8046E7-089A-ADB2-CC2D-84471E20EF5F}"/>
              </a:ext>
            </a:extLst>
          </p:cNvPr>
          <p:cNvSpPr txBox="1"/>
          <p:nvPr/>
        </p:nvSpPr>
        <p:spPr>
          <a:xfrm>
            <a:off x="501349" y="1893699"/>
            <a:ext cx="3658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O/P</a:t>
            </a:r>
            <a:endParaRPr lang="zh-TW" altLang="en-US" sz="9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F80F82-9EAE-39CB-6E01-76CEC0964BE6}"/>
              </a:ext>
            </a:extLst>
          </p:cNvPr>
          <p:cNvSpPr txBox="1"/>
          <p:nvPr/>
        </p:nvSpPr>
        <p:spPr>
          <a:xfrm>
            <a:off x="717167" y="1040561"/>
            <a:ext cx="3658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O/P</a:t>
            </a:r>
            <a:endParaRPr lang="zh-TW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D92F9D-197D-47CC-79D6-5794CFB4090C}"/>
                  </a:ext>
                </a:extLst>
              </p:cNvPr>
              <p:cNvSpPr txBox="1"/>
              <p:nvPr/>
            </p:nvSpPr>
            <p:spPr>
              <a:xfrm>
                <a:off x="5088358" y="1082859"/>
                <a:ext cx="270102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000" dirty="0">
                    <a:solidFill>
                      <a:schemeClr val="accent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image: 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BGR image, rgb.jpg (640</a:t>
                </a:r>
                <a14:m>
                  <m:oMath xmlns:m="http://schemas.openxmlformats.org/officeDocument/2006/math">
                    <m:r>
                      <a:rPr lang="en-US" altLang="zh-TW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452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3)</a:t>
                </a:r>
              </a:p>
              <a:p>
                <a:r>
                  <a:rPr lang="en-US" altLang="zh-TW" sz="1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hsv_image</a:t>
                </a:r>
                <a:r>
                  <a:rPr lang="en-US" altLang="zh-TW" sz="1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HSV</a:t>
                </a:r>
                <a:r>
                  <a:rPr lang="en-US" altLang="zh-TW" sz="10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 (640</a:t>
                </a:r>
                <a14:m>
                  <m:oMath xmlns:m="http://schemas.openxmlformats.org/officeDocument/2006/math">
                    <m:r>
                      <a:rPr lang="en-US" altLang="zh-TW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452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3)</a:t>
                </a:r>
              </a:p>
              <a:p>
                <a:endPara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D92F9D-197D-47CC-79D6-5794CFB40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358" y="1082859"/>
                <a:ext cx="270102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846E319-9D33-ED32-F3FA-C585C538591A}"/>
                  </a:ext>
                </a:extLst>
              </p:cNvPr>
              <p:cNvSpPr txBox="1"/>
              <p:nvPr/>
            </p:nvSpPr>
            <p:spPr>
              <a:xfrm>
                <a:off x="5095070" y="1902500"/>
                <a:ext cx="3824294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000" dirty="0">
                    <a:solidFill>
                      <a:schemeClr val="accent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hsv_Image: 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HSV image (640</a:t>
                </a:r>
                <a14:m>
                  <m:oMath xmlns:m="http://schemas.openxmlformats.org/officeDocument/2006/math">
                    <m:r>
                      <a:rPr lang="en-US" altLang="zh-TW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452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3)</a:t>
                </a:r>
              </a:p>
              <a:p>
                <a:r>
                  <a:rPr lang="en-US" altLang="zh-TW" sz="1000" b="0" dirty="0" err="1">
                    <a:solidFill>
                      <a:schemeClr val="accent5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lower_bound</a:t>
                </a:r>
                <a:r>
                  <a:rPr lang="en-US" altLang="zh-TW" sz="1000" b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:The</a:t>
                </a:r>
                <a:r>
                  <a:rPr lang="en-US" altLang="zh-TW" sz="1000" b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lower bound of the Yellow-Green HSV range</a:t>
                </a:r>
                <a:endParaRPr lang="en-US" altLang="zh-TW" sz="1000" b="0" dirty="0">
                  <a:solidFill>
                    <a:schemeClr val="accent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1000" dirty="0" err="1">
                    <a:solidFill>
                      <a:schemeClr val="accent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upper</a:t>
                </a:r>
                <a:r>
                  <a:rPr lang="en-US" altLang="zh-TW" sz="1000" b="0" dirty="0" err="1">
                    <a:solidFill>
                      <a:schemeClr val="accent5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_bound</a:t>
                </a:r>
                <a:r>
                  <a:rPr lang="en-US" altLang="zh-TW" sz="1000" b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upper bound of the Yellow-Green HSV range</a:t>
                </a:r>
              </a:p>
              <a:p>
                <a:r>
                  <a:rPr lang="en-US" altLang="zh-TW" sz="1000" dirty="0">
                    <a:solidFill>
                      <a:srgbClr val="FF0000"/>
                    </a:solidFill>
                  </a:rPr>
                  <a:t>mask</a:t>
                </a:r>
                <a:r>
                  <a:rPr lang="en-US" altLang="zh-TW" sz="1000" dirty="0"/>
                  <a:t>: The </a:t>
                </a:r>
                <a:r>
                  <a:rPr lang="en-US" altLang="zh-TW" sz="1000" dirty="0"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Yellow-Green </a:t>
                </a:r>
                <a:r>
                  <a:rPr lang="en-US" altLang="zh-TW" sz="1000" dirty="0"/>
                  <a:t>binary mask (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640</a:t>
                </a:r>
                <a14:m>
                  <m:oMath xmlns:m="http://schemas.openxmlformats.org/officeDocument/2006/math">
                    <m:r>
                      <a:rPr lang="en-US" altLang="zh-TW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452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000" dirty="0"/>
                  <a:t>)</a:t>
                </a:r>
              </a:p>
              <a:p>
                <a:endParaRPr lang="en-US" altLang="zh-TW" sz="1000" b="0" dirty="0">
                  <a:solidFill>
                    <a:schemeClr val="accent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846E319-9D33-ED32-F3FA-C585C5385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070" y="1902500"/>
                <a:ext cx="3824294" cy="11695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D39E22D0-8102-7C4E-E945-CF46ED80CA15}"/>
              </a:ext>
            </a:extLst>
          </p:cNvPr>
          <p:cNvSpPr txBox="1"/>
          <p:nvPr/>
        </p:nvSpPr>
        <p:spPr>
          <a:xfrm>
            <a:off x="493247" y="2135091"/>
            <a:ext cx="4675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4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endParaRPr lang="zh-TW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D2C684-F8E7-8C75-D4CD-7B0CD3708BF4}"/>
              </a:ext>
            </a:extLst>
          </p:cNvPr>
          <p:cNvSpPr txBox="1"/>
          <p:nvPr/>
        </p:nvSpPr>
        <p:spPr>
          <a:xfrm>
            <a:off x="777851" y="3967440"/>
            <a:ext cx="4675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4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21D5AD-7A2D-C94E-B83D-303093F08DD6}"/>
                  </a:ext>
                </a:extLst>
              </p:cNvPr>
              <p:cNvSpPr txBox="1"/>
              <p:nvPr/>
            </p:nvSpPr>
            <p:spPr>
              <a:xfrm>
                <a:off x="5125821" y="2736368"/>
                <a:ext cx="290938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dirty="0">
                    <a:solidFill>
                      <a:schemeClr val="accent5"/>
                    </a:solidFill>
                  </a:rPr>
                  <a:t>mask</a:t>
                </a:r>
                <a:r>
                  <a:rPr lang="en-US" altLang="zh-TW" sz="1000" dirty="0"/>
                  <a:t>: The </a:t>
                </a:r>
                <a:r>
                  <a:rPr lang="en-US" altLang="zh-TW" sz="1000" dirty="0"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Yellow-Green </a:t>
                </a:r>
                <a:r>
                  <a:rPr lang="en-US" altLang="zh-TW" sz="1000" dirty="0"/>
                  <a:t>binary mask (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640</a:t>
                </a:r>
                <a14:m>
                  <m:oMath xmlns:m="http://schemas.openxmlformats.org/officeDocument/2006/math">
                    <m:r>
                      <a:rPr lang="en-US" altLang="zh-TW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452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000" dirty="0"/>
                  <a:t>)</a:t>
                </a:r>
              </a:p>
              <a:p>
                <a:r>
                  <a:rPr lang="en-US" altLang="zh-TW" sz="1000" dirty="0" err="1">
                    <a:solidFill>
                      <a:srgbClr val="FF0000"/>
                    </a:solidFill>
                  </a:rPr>
                  <a:t>mask_inverse</a:t>
                </a:r>
                <a:r>
                  <a:rPr lang="en-US" altLang="zh-TW" sz="1000" dirty="0"/>
                  <a:t>: The inversed mask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(640</a:t>
                </a:r>
                <a14:m>
                  <m:oMath xmlns:m="http://schemas.openxmlformats.org/officeDocument/2006/math">
                    <m:r>
                      <a:rPr lang="en-US" altLang="zh-TW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452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altLang="zh-TW" sz="1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21D5AD-7A2D-C94E-B83D-303093F08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821" y="2736368"/>
                <a:ext cx="290938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B4E8A66-074B-780B-18E9-C0DF1B88566B}"/>
                  </a:ext>
                </a:extLst>
              </p:cNvPr>
              <p:cNvSpPr txBox="1"/>
              <p:nvPr/>
            </p:nvSpPr>
            <p:spPr>
              <a:xfrm>
                <a:off x="5141953" y="3632678"/>
                <a:ext cx="3824294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000" dirty="0">
                    <a:solidFill>
                      <a:schemeClr val="accent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image: 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BGR image, rgb.jpg (640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452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3)</a:t>
                </a:r>
              </a:p>
              <a:p>
                <a:r>
                  <a:rPr lang="en-US" altLang="zh-TW" sz="1000" dirty="0" err="1">
                    <a:solidFill>
                      <a:schemeClr val="accent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mask_inverse</a:t>
                </a:r>
                <a:r>
                  <a:rPr lang="en-US" altLang="zh-TW" sz="1000" dirty="0">
                    <a:solidFill>
                      <a:schemeClr val="accent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TW" sz="1000" dirty="0"/>
                  <a:t>The inversed mask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(640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452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altLang="zh-TW" sz="1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extracted_image</a:t>
                </a:r>
                <a:r>
                  <a:rPr lang="en-US" altLang="zh-TW" sz="1000" dirty="0"/>
                  <a:t>: A BGR image where Yellow and Green colors are removed </a:t>
                </a:r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(640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452</a:t>
                </a:r>
                <a14:m>
                  <m:oMath xmlns:m="http://schemas.openxmlformats.org/officeDocument/2006/math">
                    <m:r>
                      <a:rPr lang="en-US" altLang="zh-TW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3)</a:t>
                </a:r>
              </a:p>
              <a:p>
                <a:endParaRPr lang="en-US" altLang="zh-TW" sz="1000" b="0" dirty="0">
                  <a:solidFill>
                    <a:schemeClr val="accent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B4E8A66-074B-780B-18E9-C0DF1B885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953" y="3632678"/>
                <a:ext cx="3824294" cy="11695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38D1D07-2093-4817-A29A-DC81CFA60391}"/>
              </a:ext>
            </a:extLst>
          </p:cNvPr>
          <p:cNvSpPr txBox="1"/>
          <p:nvPr/>
        </p:nvSpPr>
        <p:spPr>
          <a:xfrm>
            <a:off x="7190232" y="1571476"/>
            <a:ext cx="1966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Please refer to the next slide</a:t>
            </a:r>
            <a:endParaRPr lang="zh-TW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4006B7-8706-9A5F-B687-3306DB695F90}"/>
              </a:ext>
            </a:extLst>
          </p:cNvPr>
          <p:cNvSpPr txBox="1"/>
          <p:nvPr/>
        </p:nvSpPr>
        <p:spPr>
          <a:xfrm>
            <a:off x="7837424" y="2354668"/>
            <a:ext cx="4675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0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BD0451-9687-988E-4E9C-5DD6C5C9EAB4}"/>
              </a:ext>
            </a:extLst>
          </p:cNvPr>
          <p:cNvSpPr txBox="1"/>
          <p:nvPr/>
        </p:nvSpPr>
        <p:spPr>
          <a:xfrm>
            <a:off x="6387317" y="4081555"/>
            <a:ext cx="4675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0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000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2E30693-17A5-FBB7-3E52-16950D9966A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81"/>
          <a:stretch/>
        </p:blipFill>
        <p:spPr>
          <a:xfrm>
            <a:off x="2391652" y="5545996"/>
            <a:ext cx="1414348" cy="1007037"/>
          </a:xfrm>
          <a:prstGeom prst="rect">
            <a:avLst/>
          </a:prstGeom>
        </p:spPr>
      </p:pic>
      <p:sp>
        <p:nvSpPr>
          <p:cNvPr id="62" name="文字方塊 16">
            <a:extLst>
              <a:ext uri="{FF2B5EF4-FFF2-40B4-BE49-F238E27FC236}">
                <a16:creationId xmlns:a16="http://schemas.microsoft.com/office/drawing/2014/main" id="{70F08D92-B59E-C696-0557-7A0F81DD3997}"/>
              </a:ext>
            </a:extLst>
          </p:cNvPr>
          <p:cNvSpPr txBox="1"/>
          <p:nvPr/>
        </p:nvSpPr>
        <p:spPr>
          <a:xfrm>
            <a:off x="2467634" y="6553033"/>
            <a:ext cx="13810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/>
              <a:t>The inversed mask</a:t>
            </a:r>
            <a:endParaRPr lang="zh-TW" altLang="en-US" sz="1200" dirty="0"/>
          </a:p>
        </p:txBody>
      </p:sp>
      <p:sp>
        <p:nvSpPr>
          <p:cNvPr id="71" name="Shape 139">
            <a:extLst>
              <a:ext uri="{FF2B5EF4-FFF2-40B4-BE49-F238E27FC236}">
                <a16:creationId xmlns:a16="http://schemas.microsoft.com/office/drawing/2014/main" id="{E552A93A-8A46-8B35-E1D2-3A6CC395450E}"/>
              </a:ext>
            </a:extLst>
          </p:cNvPr>
          <p:cNvSpPr/>
          <p:nvPr/>
        </p:nvSpPr>
        <p:spPr>
          <a:xfrm>
            <a:off x="3865991" y="5346072"/>
            <a:ext cx="296807" cy="22268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>
              <a:latin typeface="+mj-lt"/>
            </a:endParaRPr>
          </a:p>
        </p:txBody>
      </p:sp>
      <p:sp>
        <p:nvSpPr>
          <p:cNvPr id="9" name="Shape 139">
            <a:extLst>
              <a:ext uri="{FF2B5EF4-FFF2-40B4-BE49-F238E27FC236}">
                <a16:creationId xmlns:a16="http://schemas.microsoft.com/office/drawing/2014/main" id="{4F5B3802-579B-9FFA-0F84-6DEF509E7C44}"/>
              </a:ext>
            </a:extLst>
          </p:cNvPr>
          <p:cNvSpPr/>
          <p:nvPr/>
        </p:nvSpPr>
        <p:spPr>
          <a:xfrm>
            <a:off x="2034854" y="5904478"/>
            <a:ext cx="296807" cy="22268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47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3069</TotalTime>
  <Words>3912</Words>
  <Application>Microsoft Office PowerPoint</Application>
  <PresentationFormat>如螢幕大小 (4:3)</PresentationFormat>
  <Paragraphs>552</Paragraphs>
  <Slides>25</Slides>
  <Notes>10</Notes>
  <HiddenSlides>0</HiddenSlides>
  <MMClips>3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25</vt:i4>
      </vt:variant>
    </vt:vector>
  </HeadingPairs>
  <TitlesOfParts>
    <vt:vector size="35" baseType="lpstr">
      <vt:lpstr>新細明體</vt:lpstr>
      <vt:lpstr>標楷體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1_Office 佈景主題</vt:lpstr>
      <vt:lpstr>影像處理、電腦視覺及深度學習概論  (Introduction to Image Processing,  Computer Vision and Deep Learning)  Homework 1</vt:lpstr>
      <vt:lpstr>Notice (1/2)</vt:lpstr>
      <vt:lpstr>Notice (2/2)</vt:lpstr>
      <vt:lpstr>Assignment scoring (Total: 100%)</vt:lpstr>
      <vt:lpstr>Assignment scoring (Total: 100%)</vt:lpstr>
      <vt:lpstr>1. Image Processing  </vt:lpstr>
      <vt:lpstr>PowerPoint 簡報</vt:lpstr>
      <vt:lpstr>PowerPoint 簡報</vt:lpstr>
      <vt:lpstr>PowerPoint 簡報</vt:lpstr>
      <vt:lpstr>PowerPoint 簡報</vt:lpstr>
      <vt:lpstr>PowerPoint 簡報</vt:lpstr>
      <vt:lpstr>2. Image Smoothing  </vt:lpstr>
      <vt:lpstr>2.1 Gaussian Filter</vt:lpstr>
      <vt:lpstr>2.2 Bilateral Filter</vt:lpstr>
      <vt:lpstr>2.3 Median Filter</vt:lpstr>
      <vt:lpstr>PowerPoint 簡報</vt:lpstr>
      <vt:lpstr>3. Edge Detection   </vt:lpstr>
      <vt:lpstr>PowerPoint 簡報</vt:lpstr>
      <vt:lpstr>PowerPoint 簡報</vt:lpstr>
      <vt:lpstr>PowerPoint 簡報</vt:lpstr>
      <vt:lpstr>PowerPoint 簡報</vt:lpstr>
      <vt:lpstr>PowerPoint 簡報</vt:lpstr>
      <vt:lpstr>4. Transforms  </vt:lpstr>
      <vt:lpstr>4. Transforms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影像處理、電腦視覺及深度學習概論  (Introduction to Image Processing, Computer Vision and Deep Learning)  Homework 1</dc:title>
  <dc:creator>佑軒 簡</dc:creator>
  <cp:lastModifiedBy>何寬羿 HE, KUAN-YI</cp:lastModifiedBy>
  <cp:revision>115</cp:revision>
  <dcterms:created xsi:type="dcterms:W3CDTF">2023-10-12T08:48:26Z</dcterms:created>
  <dcterms:modified xsi:type="dcterms:W3CDTF">2024-11-02T18:09:35Z</dcterms:modified>
</cp:coreProperties>
</file>